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569" r:id="rId2"/>
    <p:sldId id="333" r:id="rId3"/>
    <p:sldId id="534" r:id="rId4"/>
    <p:sldId id="644" r:id="rId5"/>
    <p:sldId id="516" r:id="rId6"/>
    <p:sldId id="645" r:id="rId7"/>
    <p:sldId id="525" r:id="rId8"/>
    <p:sldId id="640" r:id="rId9"/>
    <p:sldId id="642" r:id="rId10"/>
    <p:sldId id="641" r:id="rId11"/>
    <p:sldId id="567" r:id="rId12"/>
    <p:sldId id="602" r:id="rId13"/>
    <p:sldId id="482" r:id="rId14"/>
    <p:sldId id="603" r:id="rId15"/>
    <p:sldId id="604" r:id="rId16"/>
    <p:sldId id="574" r:id="rId17"/>
    <p:sldId id="638" r:id="rId18"/>
    <p:sldId id="597" r:id="rId19"/>
    <p:sldId id="605" r:id="rId20"/>
    <p:sldId id="576" r:id="rId21"/>
    <p:sldId id="606" r:id="rId22"/>
    <p:sldId id="607" r:id="rId23"/>
    <p:sldId id="579" r:id="rId24"/>
    <p:sldId id="581" r:id="rId25"/>
    <p:sldId id="582" r:id="rId26"/>
    <p:sldId id="583" r:id="rId27"/>
    <p:sldId id="585" r:id="rId28"/>
    <p:sldId id="643" r:id="rId29"/>
    <p:sldId id="586" r:id="rId30"/>
    <p:sldId id="587" r:id="rId31"/>
    <p:sldId id="588" r:id="rId32"/>
    <p:sldId id="25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4995@gmail.com" initials="i" lastIdx="2" clrIdx="0">
    <p:extLst>
      <p:ext uri="{19B8F6BF-5375-455C-9EA6-DF929625EA0E}">
        <p15:presenceInfo xmlns:p15="http://schemas.microsoft.com/office/powerpoint/2012/main" userId="5f2ca59b9e73ce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89FF"/>
    <a:srgbClr val="43FF54"/>
    <a:srgbClr val="00652E"/>
    <a:srgbClr val="3D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65"/>
    <p:restoredTop sz="95735" autoAdjust="0"/>
  </p:normalViewPr>
  <p:slideViewPr>
    <p:cSldViewPr snapToGrid="0" snapToObjects="1">
      <p:cViewPr varScale="1">
        <p:scale>
          <a:sx n="104" d="100"/>
          <a:sy n="104" d="100"/>
        </p:scale>
        <p:origin x="8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ivan4995@gmail.com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8E76F-B325-D04E-B17A-A714E4E0F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" y="-50200"/>
            <a:ext cx="9144000" cy="78732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A55B2F-6BB3-944F-8CFD-32EEAF9A7EF1}"/>
              </a:ext>
            </a:extLst>
          </p:cNvPr>
          <p:cNvSpPr txBox="1">
            <a:spLocks/>
          </p:cNvSpPr>
          <p:nvPr/>
        </p:nvSpPr>
        <p:spPr>
          <a:xfrm>
            <a:off x="178903" y="183030"/>
            <a:ext cx="6304901" cy="10486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Эволюция и экология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Лекция 9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06B81-3DCC-724D-A93E-CB88F8E35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97" y="183030"/>
            <a:ext cx="35179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DDC77-4192-1D47-9277-2BB8A9269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3" y="6243706"/>
            <a:ext cx="1409700" cy="13081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72577A9-80B9-8B44-B05D-F6A11E2678EC}"/>
              </a:ext>
            </a:extLst>
          </p:cNvPr>
          <p:cNvSpPr txBox="1">
            <a:spLocks/>
          </p:cNvSpPr>
          <p:nvPr/>
        </p:nvSpPr>
        <p:spPr>
          <a:xfrm>
            <a:off x="5447197" y="5988739"/>
            <a:ext cx="6818559" cy="173852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</a:rPr>
              <a:t>Доцент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ru-RU" sz="3600" dirty="0">
                <a:solidFill>
                  <a:schemeClr val="bg1"/>
                </a:solidFill>
              </a:rPr>
              <a:t>Игорь </a:t>
            </a:r>
            <a:r>
              <a:rPr lang="ru-RU" sz="3600" dirty="0" err="1">
                <a:solidFill>
                  <a:schemeClr val="bg1"/>
                </a:solidFill>
              </a:rPr>
              <a:t>Мартынович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3600" dirty="0" err="1">
                <a:solidFill>
                  <a:schemeClr val="bg1"/>
                </a:solidFill>
              </a:rPr>
              <a:t>Рузин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ivan4995@gmail.com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</a:rPr>
              <a:t>igor.rouzine@iephb.ru</a:t>
            </a:r>
            <a:r>
              <a:rPr lang="ru-RU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5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03CF-F252-DD4C-A0FC-EE2915BE25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4290" y="-65276"/>
            <a:ext cx="7592786" cy="1143001"/>
          </a:xfrm>
        </p:spPr>
        <p:txBody>
          <a:bodyPr>
            <a:normAutofit/>
          </a:bodyPr>
          <a:lstStyle/>
          <a:p>
            <a:r>
              <a:rPr lang="ru-RU" dirty="0"/>
              <a:t>Скорость волны</a:t>
            </a:r>
            <a:r>
              <a:rPr lang="en-US" dirty="0"/>
              <a:t>: </a:t>
            </a:r>
            <a:r>
              <a:rPr lang="en-US" dirty="0" err="1"/>
              <a:t>р</a:t>
            </a:r>
            <a:r>
              <a:rPr lang="ru-RU" dirty="0" err="1"/>
              <a:t>езультат</a:t>
            </a:r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4735C-A068-F14B-B25F-D2A08BDE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4" y="1430760"/>
            <a:ext cx="3987800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2F93C3-2190-3041-874F-216FD2599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76" y="4314510"/>
            <a:ext cx="7124700" cy="1092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A9D158-DA9B-864A-889C-57F4FD4E26C6}"/>
              </a:ext>
            </a:extLst>
          </p:cNvPr>
          <p:cNvCxnSpPr/>
          <p:nvPr/>
        </p:nvCxnSpPr>
        <p:spPr>
          <a:xfrm>
            <a:off x="2230118" y="3104773"/>
            <a:ext cx="0" cy="459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45AB3-27EA-9C44-8D39-6FCCE090A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76" y="5529712"/>
            <a:ext cx="3606800" cy="10922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94AD69-EB87-E74A-AAAB-8216E90CF22E}"/>
              </a:ext>
            </a:extLst>
          </p:cNvPr>
          <p:cNvCxnSpPr/>
          <p:nvPr/>
        </p:nvCxnSpPr>
        <p:spPr>
          <a:xfrm>
            <a:off x="3434078" y="5176881"/>
            <a:ext cx="0" cy="459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C79909-91CD-3E4F-B804-EC7DBBF22BCC}"/>
              </a:ext>
            </a:extLst>
          </p:cNvPr>
          <p:cNvSpPr txBox="1"/>
          <p:nvPr/>
        </p:nvSpPr>
        <p:spPr>
          <a:xfrm>
            <a:off x="3582517" y="5322473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методом итераций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AC3B0-4D73-CF46-B75B-BF7D7FC57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04" y="3074377"/>
            <a:ext cx="3848100" cy="838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112C9C-9F47-E346-959B-B2E51AE57607}"/>
              </a:ext>
            </a:extLst>
          </p:cNvPr>
          <p:cNvCxnSpPr>
            <a:cxnSpLocks/>
          </p:cNvCxnSpPr>
          <p:nvPr/>
        </p:nvCxnSpPr>
        <p:spPr>
          <a:xfrm>
            <a:off x="2793998" y="3912577"/>
            <a:ext cx="0" cy="316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8612683-6F5B-CB4B-A545-F7EB36F70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75" y="2096857"/>
            <a:ext cx="2206582" cy="7838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FE4F892-215C-E145-9586-ED8F9BA8A38C}"/>
              </a:ext>
            </a:extLst>
          </p:cNvPr>
          <p:cNvSpPr/>
          <p:nvPr/>
        </p:nvSpPr>
        <p:spPr>
          <a:xfrm>
            <a:off x="2060300" y="2228522"/>
            <a:ext cx="169818" cy="546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CF7F8-8534-C241-9DE6-5CD9EF7A8A5A}"/>
              </a:ext>
            </a:extLst>
          </p:cNvPr>
          <p:cNvSpPr txBox="1"/>
          <p:nvPr/>
        </p:nvSpPr>
        <p:spPr>
          <a:xfrm>
            <a:off x="5123199" y="6129578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аргументы логарифмов </a:t>
            </a:r>
            <a:r>
              <a:rPr lang="en-RU" dirty="0">
                <a:solidFill>
                  <a:srgbClr val="FF0000"/>
                </a:solidFill>
              </a:rPr>
              <a:t>&gt;&gt; 1</a:t>
            </a:r>
          </a:p>
        </p:txBody>
      </p:sp>
    </p:spTree>
    <p:extLst>
      <p:ext uri="{BB962C8B-B14F-4D97-AF65-F5344CB8AC3E}">
        <p14:creationId xmlns:p14="http://schemas.microsoft.com/office/powerpoint/2010/main" val="8998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EEA6-1CAB-474E-B9D2-9AA9150B9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7723" y="-65139"/>
            <a:ext cx="6508750" cy="1143001"/>
          </a:xfrm>
        </p:spPr>
        <p:txBody>
          <a:bodyPr/>
          <a:lstStyle/>
          <a:p>
            <a:r>
              <a:rPr lang="ru-RU" dirty="0"/>
              <a:t>Метод итераций</a:t>
            </a:r>
            <a:endParaRPr lang="en-FR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3624C0-A787-3946-8722-DDD6C6836797}"/>
              </a:ext>
            </a:extLst>
          </p:cNvPr>
          <p:cNvCxnSpPr/>
          <p:nvPr/>
        </p:nvCxnSpPr>
        <p:spPr>
          <a:xfrm flipV="1">
            <a:off x="823686" y="2180771"/>
            <a:ext cx="0" cy="32512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810F8E-A4BF-7D4E-8C09-3118EEB1860D}"/>
              </a:ext>
            </a:extLst>
          </p:cNvPr>
          <p:cNvCxnSpPr>
            <a:cxnSpLocks/>
          </p:cNvCxnSpPr>
          <p:nvPr/>
        </p:nvCxnSpPr>
        <p:spPr>
          <a:xfrm>
            <a:off x="823686" y="5431971"/>
            <a:ext cx="39243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07D0DF-9171-0C4A-8945-5F5CE47EFBB6}"/>
              </a:ext>
            </a:extLst>
          </p:cNvPr>
          <p:cNvCxnSpPr>
            <a:cxnSpLocks/>
          </p:cNvCxnSpPr>
          <p:nvPr/>
        </p:nvCxnSpPr>
        <p:spPr>
          <a:xfrm flipV="1">
            <a:off x="823686" y="2767327"/>
            <a:ext cx="2692401" cy="26646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0C54E289-C9DB-344E-B119-47ED48A1923C}"/>
              </a:ext>
            </a:extLst>
          </p:cNvPr>
          <p:cNvSpPr/>
          <p:nvPr/>
        </p:nvSpPr>
        <p:spPr>
          <a:xfrm>
            <a:off x="849085" y="3417843"/>
            <a:ext cx="3048000" cy="914400"/>
          </a:xfrm>
          <a:custGeom>
            <a:avLst/>
            <a:gdLst>
              <a:gd name="connsiteX0" fmla="*/ 0 w 3048000"/>
              <a:gd name="connsiteY0" fmla="*/ 914400 h 914400"/>
              <a:gd name="connsiteX1" fmla="*/ 647700 w 3048000"/>
              <a:gd name="connsiteY1" fmla="*/ 673100 h 914400"/>
              <a:gd name="connsiteX2" fmla="*/ 1295400 w 3048000"/>
              <a:gd name="connsiteY2" fmla="*/ 698500 h 914400"/>
              <a:gd name="connsiteX3" fmla="*/ 2425700 w 3048000"/>
              <a:gd name="connsiteY3" fmla="*/ 368300 h 914400"/>
              <a:gd name="connsiteX4" fmla="*/ 3048000 w 30480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0" h="914400">
                <a:moveTo>
                  <a:pt x="0" y="914400"/>
                </a:moveTo>
                <a:cubicBezTo>
                  <a:pt x="215900" y="811741"/>
                  <a:pt x="431800" y="709083"/>
                  <a:pt x="647700" y="673100"/>
                </a:cubicBezTo>
                <a:cubicBezTo>
                  <a:pt x="863600" y="637117"/>
                  <a:pt x="999067" y="749300"/>
                  <a:pt x="1295400" y="698500"/>
                </a:cubicBezTo>
                <a:cubicBezTo>
                  <a:pt x="1591733" y="647700"/>
                  <a:pt x="2133600" y="484717"/>
                  <a:pt x="2425700" y="368300"/>
                </a:cubicBezTo>
                <a:cubicBezTo>
                  <a:pt x="2717800" y="251883"/>
                  <a:pt x="2882900" y="125941"/>
                  <a:pt x="304800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6A89D0-E1C3-4941-A656-E1FD6D45B0E9}"/>
              </a:ext>
            </a:extLst>
          </p:cNvPr>
          <p:cNvCxnSpPr>
            <a:cxnSpLocks/>
          </p:cNvCxnSpPr>
          <p:nvPr/>
        </p:nvCxnSpPr>
        <p:spPr>
          <a:xfrm flipV="1">
            <a:off x="3541487" y="3664665"/>
            <a:ext cx="0" cy="1752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E29DE4-579C-7E42-B98B-69347392793E}"/>
              </a:ext>
            </a:extLst>
          </p:cNvPr>
          <p:cNvCxnSpPr>
            <a:cxnSpLocks/>
          </p:cNvCxnSpPr>
          <p:nvPr/>
        </p:nvCxnSpPr>
        <p:spPr>
          <a:xfrm>
            <a:off x="2614386" y="3653971"/>
            <a:ext cx="9271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E62D9C-EB24-994C-839A-FFB8C953EC82}"/>
              </a:ext>
            </a:extLst>
          </p:cNvPr>
          <p:cNvCxnSpPr>
            <a:cxnSpLocks/>
          </p:cNvCxnSpPr>
          <p:nvPr/>
        </p:nvCxnSpPr>
        <p:spPr>
          <a:xfrm>
            <a:off x="2614386" y="3653971"/>
            <a:ext cx="0" cy="335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6FD6A0-EBA0-6842-B831-E2E16927E5C3}"/>
              </a:ext>
            </a:extLst>
          </p:cNvPr>
          <p:cNvCxnSpPr>
            <a:cxnSpLocks/>
          </p:cNvCxnSpPr>
          <p:nvPr/>
        </p:nvCxnSpPr>
        <p:spPr>
          <a:xfrm>
            <a:off x="2271486" y="3996712"/>
            <a:ext cx="3405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6F0506-8337-D643-B26F-8E8D3619B388}"/>
              </a:ext>
            </a:extLst>
          </p:cNvPr>
          <p:cNvCxnSpPr>
            <a:cxnSpLocks/>
          </p:cNvCxnSpPr>
          <p:nvPr/>
        </p:nvCxnSpPr>
        <p:spPr>
          <a:xfrm>
            <a:off x="2314498" y="5308500"/>
            <a:ext cx="0" cy="1234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51FC07-F2D6-3745-88A2-057829401052}"/>
              </a:ext>
            </a:extLst>
          </p:cNvPr>
          <p:cNvCxnSpPr>
            <a:cxnSpLocks/>
          </p:cNvCxnSpPr>
          <p:nvPr/>
        </p:nvCxnSpPr>
        <p:spPr>
          <a:xfrm flipV="1">
            <a:off x="1191987" y="4200071"/>
            <a:ext cx="0" cy="123190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F1CEF8-EA4D-BD49-970A-600C5510BEB2}"/>
              </a:ext>
            </a:extLst>
          </p:cNvPr>
          <p:cNvCxnSpPr>
            <a:cxnSpLocks/>
          </p:cNvCxnSpPr>
          <p:nvPr/>
        </p:nvCxnSpPr>
        <p:spPr>
          <a:xfrm>
            <a:off x="1191987" y="4187371"/>
            <a:ext cx="87629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A35808-D625-FD43-B9C3-B31E385E0A78}"/>
              </a:ext>
            </a:extLst>
          </p:cNvPr>
          <p:cNvCxnSpPr>
            <a:cxnSpLocks/>
          </p:cNvCxnSpPr>
          <p:nvPr/>
        </p:nvCxnSpPr>
        <p:spPr>
          <a:xfrm flipH="1" flipV="1">
            <a:off x="2068287" y="5308500"/>
            <a:ext cx="1" cy="12146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FB1B5C-C297-084F-9525-8ABBD4F2994D}"/>
              </a:ext>
            </a:extLst>
          </p:cNvPr>
          <p:cNvCxnSpPr>
            <a:cxnSpLocks/>
          </p:cNvCxnSpPr>
          <p:nvPr/>
        </p:nvCxnSpPr>
        <p:spPr>
          <a:xfrm>
            <a:off x="2614386" y="5308500"/>
            <a:ext cx="0" cy="1236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85020E0-B753-654C-9E91-034B386C5503}"/>
              </a:ext>
            </a:extLst>
          </p:cNvPr>
          <p:cNvSpPr txBox="1"/>
          <p:nvPr/>
        </p:nvSpPr>
        <p:spPr>
          <a:xfrm>
            <a:off x="3396589" y="53896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/>
              <a:t>x</a:t>
            </a:r>
            <a:r>
              <a:rPr lang="en-FR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E1F2CB-86B1-A744-B538-12E923AD11FE}"/>
              </a:ext>
            </a:extLst>
          </p:cNvPr>
          <p:cNvSpPr txBox="1"/>
          <p:nvPr/>
        </p:nvSpPr>
        <p:spPr>
          <a:xfrm>
            <a:off x="2462821" y="53896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/>
              <a:t>x</a:t>
            </a:r>
            <a:r>
              <a:rPr lang="en-FR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6F47C3-99EF-1D40-AA40-1FE7295E8593}"/>
              </a:ext>
            </a:extLst>
          </p:cNvPr>
          <p:cNvSpPr txBox="1"/>
          <p:nvPr/>
        </p:nvSpPr>
        <p:spPr>
          <a:xfrm>
            <a:off x="2172476" y="53896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/>
              <a:t>x</a:t>
            </a:r>
            <a:r>
              <a:rPr lang="en-FR" baseline="-25000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31D504-AF6A-7F48-80C7-962432E77505}"/>
              </a:ext>
            </a:extLst>
          </p:cNvPr>
          <p:cNvSpPr txBox="1"/>
          <p:nvPr/>
        </p:nvSpPr>
        <p:spPr>
          <a:xfrm>
            <a:off x="1014955" y="53896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>
                <a:solidFill>
                  <a:srgbClr val="00B050"/>
                </a:solidFill>
              </a:rPr>
              <a:t>x</a:t>
            </a:r>
            <a:r>
              <a:rPr lang="en-FR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12937D-D1EC-B147-B196-7ADB211C96DA}"/>
              </a:ext>
            </a:extLst>
          </p:cNvPr>
          <p:cNvSpPr txBox="1"/>
          <p:nvPr/>
        </p:nvSpPr>
        <p:spPr>
          <a:xfrm>
            <a:off x="1878030" y="539506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i="1" dirty="0">
                <a:solidFill>
                  <a:srgbClr val="00B050"/>
                </a:solidFill>
              </a:rPr>
              <a:t>x</a:t>
            </a:r>
            <a:r>
              <a:rPr lang="en-FR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C6708F-E279-CE46-A888-95463871B044}"/>
              </a:ext>
            </a:extLst>
          </p:cNvPr>
          <p:cNvSpPr txBox="1"/>
          <p:nvPr/>
        </p:nvSpPr>
        <p:spPr>
          <a:xfrm>
            <a:off x="2068286" y="201385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 = f(x)</a:t>
            </a:r>
            <a:r>
              <a:rPr lang="ru-RU" dirty="0"/>
              <a:t>      </a:t>
            </a:r>
            <a:r>
              <a:rPr lang="en-FR" dirty="0"/>
              <a:t> f’(x) &lt; 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FA7CAE-0E72-A743-B277-C7AD1D344B4B}"/>
              </a:ext>
            </a:extLst>
          </p:cNvPr>
          <p:cNvSpPr txBox="1"/>
          <p:nvPr/>
        </p:nvSpPr>
        <p:spPr>
          <a:xfrm>
            <a:off x="5529943" y="2514600"/>
            <a:ext cx="16065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x</a:t>
            </a:r>
            <a:r>
              <a:rPr lang="en-FR" baseline="-25000" dirty="0"/>
              <a:t>2 </a:t>
            </a:r>
            <a:r>
              <a:rPr lang="en-FR" dirty="0"/>
              <a:t>= f(x</a:t>
            </a:r>
            <a:r>
              <a:rPr lang="en-FR" baseline="-25000" dirty="0"/>
              <a:t>1</a:t>
            </a:r>
            <a:r>
              <a:rPr lang="en-FR" dirty="0"/>
              <a:t>)</a:t>
            </a:r>
          </a:p>
          <a:p>
            <a:r>
              <a:rPr lang="en-FR" dirty="0"/>
              <a:t>x</a:t>
            </a:r>
            <a:r>
              <a:rPr lang="en-FR" baseline="-25000" dirty="0"/>
              <a:t>3 </a:t>
            </a:r>
            <a:r>
              <a:rPr lang="en-FR" dirty="0"/>
              <a:t>= f(x</a:t>
            </a:r>
            <a:r>
              <a:rPr lang="en-FR" baseline="-25000" dirty="0"/>
              <a:t>2</a:t>
            </a:r>
            <a:r>
              <a:rPr lang="en-FR" dirty="0"/>
              <a:t>)</a:t>
            </a:r>
          </a:p>
          <a:p>
            <a:r>
              <a:rPr lang="en-FR" dirty="0"/>
              <a:t>x</a:t>
            </a:r>
            <a:r>
              <a:rPr lang="en-FR" baseline="-25000" dirty="0"/>
              <a:t>4 </a:t>
            </a:r>
            <a:r>
              <a:rPr lang="en-FR" dirty="0"/>
              <a:t>= f(x</a:t>
            </a:r>
            <a:r>
              <a:rPr lang="en-FR" baseline="-25000" dirty="0"/>
              <a:t>3</a:t>
            </a:r>
            <a:r>
              <a:rPr lang="en-FR" dirty="0"/>
              <a:t>)</a:t>
            </a:r>
            <a:endParaRPr lang="ru-RU" dirty="0"/>
          </a:p>
          <a:p>
            <a:r>
              <a:rPr lang="ru-RU" dirty="0"/>
              <a:t>...</a:t>
            </a:r>
            <a:endParaRPr lang="en-FR" dirty="0"/>
          </a:p>
          <a:p>
            <a:r>
              <a:rPr lang="en-FR" dirty="0"/>
              <a:t> и</a:t>
            </a:r>
            <a:r>
              <a:rPr lang="ru-RU" dirty="0"/>
              <a:t> так далее</a:t>
            </a:r>
            <a:endParaRPr lang="en-FR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CA6CFC-B17C-C943-8B00-CFD7EF717EF8}"/>
              </a:ext>
            </a:extLst>
          </p:cNvPr>
          <p:cNvCxnSpPr>
            <a:cxnSpLocks/>
          </p:cNvCxnSpPr>
          <p:nvPr/>
        </p:nvCxnSpPr>
        <p:spPr>
          <a:xfrm flipH="1" flipV="1">
            <a:off x="2170809" y="4099649"/>
            <a:ext cx="6176" cy="13303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3478CF-AEC9-1A4F-87D1-CE23D4026447}"/>
              </a:ext>
            </a:extLst>
          </p:cNvPr>
          <p:cNvCxnSpPr>
            <a:cxnSpLocks/>
          </p:cNvCxnSpPr>
          <p:nvPr/>
        </p:nvCxnSpPr>
        <p:spPr>
          <a:xfrm>
            <a:off x="2284186" y="3989343"/>
            <a:ext cx="0" cy="1103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2BE4A0D-3436-AE44-8F29-533BBE443843}"/>
              </a:ext>
            </a:extLst>
          </p:cNvPr>
          <p:cNvCxnSpPr>
            <a:cxnSpLocks/>
          </p:cNvCxnSpPr>
          <p:nvPr/>
        </p:nvCxnSpPr>
        <p:spPr>
          <a:xfrm flipV="1">
            <a:off x="2063608" y="4114724"/>
            <a:ext cx="1" cy="7800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9698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144A-5785-E346-86BE-62D5FEFAB2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828" y="160335"/>
            <a:ext cx="6508750" cy="1143000"/>
          </a:xfrm>
        </p:spPr>
        <p:txBody>
          <a:bodyPr/>
          <a:lstStyle/>
          <a:p>
            <a:r>
              <a:rPr lang="ru-RU" dirty="0"/>
              <a:t>Сравнение разных методов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D4902-42FF-0843-98CA-B81A312FCB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76" y="1521033"/>
            <a:ext cx="4605132" cy="460513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F5B30C-6275-ED48-9D47-B0DAA331AFDE}"/>
              </a:ext>
            </a:extLst>
          </p:cNvPr>
          <p:cNvCxnSpPr>
            <a:cxnSpLocks/>
          </p:cNvCxnSpPr>
          <p:nvPr/>
        </p:nvCxnSpPr>
        <p:spPr>
          <a:xfrm flipH="1">
            <a:off x="5863899" y="4212022"/>
            <a:ext cx="15992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8B71811-B857-244E-8AE4-925A68A56ABA}"/>
              </a:ext>
            </a:extLst>
          </p:cNvPr>
          <p:cNvSpPr/>
          <p:nvPr/>
        </p:nvSpPr>
        <p:spPr>
          <a:xfrm>
            <a:off x="1995055" y="1610242"/>
            <a:ext cx="402750" cy="428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B756F-29E3-5C4F-AB11-39FB2315BD97}"/>
              </a:ext>
            </a:extLst>
          </p:cNvPr>
          <p:cNvSpPr/>
          <p:nvPr/>
        </p:nvSpPr>
        <p:spPr>
          <a:xfrm>
            <a:off x="1995055" y="3880078"/>
            <a:ext cx="402750" cy="428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7121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730B00-ACCC-D941-A203-35BA4F8240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1776" y="247513"/>
            <a:ext cx="6507163" cy="1143000"/>
          </a:xfrm>
        </p:spPr>
        <p:txBody>
          <a:bodyPr/>
          <a:lstStyle/>
          <a:p>
            <a:r>
              <a:rPr lang="ru-RU" dirty="0"/>
              <a:t>Т</a:t>
            </a:r>
            <a:r>
              <a:rPr lang="en-US" dirty="0" err="1"/>
              <a:t>р</a:t>
            </a:r>
            <a:r>
              <a:rPr lang="ru-RU" dirty="0"/>
              <a:t>и интервала размера популяции</a:t>
            </a:r>
            <a:endParaRPr lang="en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C58AC3-6D5E-7546-9721-26C0F8C14C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942" y="6015052"/>
            <a:ext cx="2441575" cy="67627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90F950-40F5-A448-83B7-D91FDAF4762E}"/>
              </a:ext>
            </a:extLst>
          </p:cNvPr>
          <p:cNvCxnSpPr>
            <a:cxnSpLocks/>
          </p:cNvCxnSpPr>
          <p:nvPr/>
        </p:nvCxnSpPr>
        <p:spPr>
          <a:xfrm>
            <a:off x="1173480" y="5339908"/>
            <a:ext cx="3846928" cy="9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7EF6-D165-2F4B-B3E2-1D5866C03A39}"/>
              </a:ext>
            </a:extLst>
          </p:cNvPr>
          <p:cNvCxnSpPr>
            <a:cxnSpLocks/>
          </p:cNvCxnSpPr>
          <p:nvPr/>
        </p:nvCxnSpPr>
        <p:spPr>
          <a:xfrm flipV="1">
            <a:off x="1173480" y="2356962"/>
            <a:ext cx="0" cy="2998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3C4B8C-8721-EE47-A042-54B221D766A7}"/>
              </a:ext>
            </a:extLst>
          </p:cNvPr>
          <p:cNvSpPr txBox="1"/>
          <p:nvPr/>
        </p:nvSpPr>
        <p:spPr>
          <a:xfrm>
            <a:off x="5040683" y="510197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</a:t>
            </a:r>
            <a:r>
              <a:rPr lang="en-US" dirty="0" err="1"/>
              <a:t>NU</a:t>
            </a:r>
            <a:r>
              <a:rPr lang="en-US" baseline="-25000" dirty="0" err="1"/>
              <a:t>b</a:t>
            </a:r>
            <a:endParaRPr lang="en-FR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6C92D2-9A4E-B54D-8DA6-15D4DEDBFD46}"/>
              </a:ext>
            </a:extLst>
          </p:cNvPr>
          <p:cNvSpPr txBox="1"/>
          <p:nvPr/>
        </p:nvSpPr>
        <p:spPr>
          <a:xfrm>
            <a:off x="732218" y="1901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V/s</a:t>
            </a:r>
            <a:endParaRPr lang="en-FR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1284FA-7A01-CF4A-910A-E1E48845C6F9}"/>
              </a:ext>
            </a:extLst>
          </p:cNvPr>
          <p:cNvSpPr txBox="1"/>
          <p:nvPr/>
        </p:nvSpPr>
        <p:spPr>
          <a:xfrm>
            <a:off x="1638567" y="54291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2116B3-7472-7842-A95E-1020C7E57AA3}"/>
              </a:ext>
            </a:extLst>
          </p:cNvPr>
          <p:cNvCxnSpPr>
            <a:cxnSpLocks/>
          </p:cNvCxnSpPr>
          <p:nvPr/>
        </p:nvCxnSpPr>
        <p:spPr>
          <a:xfrm flipV="1">
            <a:off x="1795020" y="5124762"/>
            <a:ext cx="0" cy="2129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DC7AD2B-A051-8C4E-A1B3-BDB26F1DDEF1}"/>
              </a:ext>
            </a:extLst>
          </p:cNvPr>
          <p:cNvSpPr txBox="1"/>
          <p:nvPr/>
        </p:nvSpPr>
        <p:spPr>
          <a:xfrm>
            <a:off x="380858" y="26859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k</a:t>
            </a:r>
            <a:endParaRPr lang="en-FR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6B3812-7ADB-5844-9428-0521849F409A}"/>
              </a:ext>
            </a:extLst>
          </p:cNvPr>
          <p:cNvSpPr txBox="1"/>
          <p:nvPr/>
        </p:nvSpPr>
        <p:spPr>
          <a:xfrm>
            <a:off x="868899" y="41904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9C47AC-42D0-3041-90C3-88EDFBCCD73C}"/>
              </a:ext>
            </a:extLst>
          </p:cNvPr>
          <p:cNvGrpSpPr/>
          <p:nvPr/>
        </p:nvGrpSpPr>
        <p:grpSpPr>
          <a:xfrm>
            <a:off x="1165156" y="4330746"/>
            <a:ext cx="5868827" cy="897707"/>
            <a:chOff x="1165156" y="4330746"/>
            <a:chExt cx="5868827" cy="8977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E355AD-0559-E349-9A46-57CE38042A4E}"/>
                </a:ext>
              </a:extLst>
            </p:cNvPr>
            <p:cNvSpPr txBox="1"/>
            <p:nvPr/>
          </p:nvSpPr>
          <p:spPr>
            <a:xfrm>
              <a:off x="5397167" y="4547223"/>
              <a:ext cx="16368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002060"/>
                  </a:solidFill>
                </a:rPr>
                <a:t>V = </a:t>
              </a:r>
              <a:r>
                <a:rPr lang="ru-RU" i="1" dirty="0">
                  <a:solidFill>
                    <a:srgbClr val="002060"/>
                  </a:solidFill>
                </a:rPr>
                <a:t>2</a:t>
              </a:r>
              <a:r>
                <a:rPr lang="en-US" i="1" dirty="0" err="1">
                  <a:solidFill>
                    <a:srgbClr val="002060"/>
                  </a:solidFill>
                </a:rPr>
                <a:t>sN</a:t>
              </a:r>
              <a:r>
                <a:rPr lang="en-US" i="1" dirty="0">
                  <a:solidFill>
                    <a:srgbClr val="002060"/>
                  </a:solidFill>
                </a:rPr>
                <a:t> </a:t>
              </a:r>
              <a:r>
                <a:rPr lang="en-US" i="1" dirty="0" err="1">
                  <a:solidFill>
                    <a:srgbClr val="002060"/>
                  </a:solidFill>
                </a:rPr>
                <a:t>U</a:t>
              </a:r>
              <a:r>
                <a:rPr lang="en-US" baseline="-25000" dirty="0" err="1">
                  <a:solidFill>
                    <a:srgbClr val="002060"/>
                  </a:solidFill>
                </a:rPr>
                <a:t>b</a:t>
              </a:r>
              <a:r>
                <a:rPr lang="ru-RU" baseline="-25000" dirty="0">
                  <a:solidFill>
                    <a:srgbClr val="002060"/>
                  </a:solidFill>
                </a:rPr>
                <a:t>  </a:t>
              </a:r>
              <a:endParaRPr lang="en-FR" baseline="-25000" dirty="0">
                <a:solidFill>
                  <a:srgbClr val="002060"/>
                </a:solidFill>
                <a:latin typeface="Symbol" pitchFamily="2" charset="2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98390A-72B0-D64E-BB6C-C46F2846C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5156" y="4397277"/>
              <a:ext cx="672436" cy="83117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5F0AE4D-84A3-F34F-B201-E0AF87E0A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479" y="4330746"/>
              <a:ext cx="3616002" cy="31306"/>
            </a:xfrm>
            <a:prstGeom prst="line">
              <a:avLst/>
            </a:prstGeom>
            <a:ln w="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7EC2A23-683A-B043-9857-ECFC028EEA15}"/>
                </a:ext>
              </a:extLst>
            </p:cNvPr>
            <p:cNvSpPr txBox="1"/>
            <p:nvPr/>
          </p:nvSpPr>
          <p:spPr>
            <a:xfrm>
              <a:off x="3575275" y="4422966"/>
              <a:ext cx="1200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02060"/>
                  </a:solidFill>
                </a:rPr>
                <a:t>р</a:t>
              </a:r>
              <a:r>
                <a:rPr lang="ru-RU" dirty="0">
                  <a:solidFill>
                    <a:srgbClr val="002060"/>
                  </a:solidFill>
                </a:rPr>
                <a:t>едкие аллели</a:t>
              </a:r>
              <a:endParaRPr lang="en-FR" dirty="0">
                <a:solidFill>
                  <a:srgbClr val="002060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F2D73B9-2D05-0345-813B-FF055C242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27" y="3034127"/>
            <a:ext cx="2823559" cy="85502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84C7B3-0ABB-D141-9012-9B246E7CD519}"/>
              </a:ext>
            </a:extLst>
          </p:cNvPr>
          <p:cNvSpPr txBox="1"/>
          <p:nvPr/>
        </p:nvSpPr>
        <p:spPr>
          <a:xfrm>
            <a:off x="3660847" y="3449565"/>
            <a:ext cx="116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много локусов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D7493C0-F15E-7B41-A540-2A4F7E01C833}"/>
              </a:ext>
            </a:extLst>
          </p:cNvPr>
          <p:cNvSpPr/>
          <p:nvPr/>
        </p:nvSpPr>
        <p:spPr>
          <a:xfrm>
            <a:off x="1951473" y="2919046"/>
            <a:ext cx="2084196" cy="1340704"/>
          </a:xfrm>
          <a:custGeom>
            <a:avLst/>
            <a:gdLst>
              <a:gd name="connsiteX0" fmla="*/ 0 w 2154115"/>
              <a:gd name="connsiteY0" fmla="*/ 1415562 h 1415562"/>
              <a:gd name="connsiteX1" fmla="*/ 281354 w 2154115"/>
              <a:gd name="connsiteY1" fmla="*/ 1046285 h 1415562"/>
              <a:gd name="connsiteX2" fmla="*/ 773723 w 2154115"/>
              <a:gd name="connsiteY2" fmla="*/ 624254 h 1415562"/>
              <a:gd name="connsiteX3" fmla="*/ 1477108 w 2154115"/>
              <a:gd name="connsiteY3" fmla="*/ 254977 h 1415562"/>
              <a:gd name="connsiteX4" fmla="*/ 2154115 w 2154115"/>
              <a:gd name="connsiteY4" fmla="*/ 0 h 141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4115" h="1415562">
                <a:moveTo>
                  <a:pt x="0" y="1415562"/>
                </a:moveTo>
                <a:cubicBezTo>
                  <a:pt x="76200" y="1296866"/>
                  <a:pt x="152400" y="1178170"/>
                  <a:pt x="281354" y="1046285"/>
                </a:cubicBezTo>
                <a:cubicBezTo>
                  <a:pt x="410308" y="914400"/>
                  <a:pt x="574431" y="756139"/>
                  <a:pt x="773723" y="624254"/>
                </a:cubicBezTo>
                <a:cubicBezTo>
                  <a:pt x="973015" y="492369"/>
                  <a:pt x="1247043" y="359019"/>
                  <a:pt x="1477108" y="254977"/>
                </a:cubicBezTo>
                <a:cubicBezTo>
                  <a:pt x="1707173" y="150935"/>
                  <a:pt x="1930644" y="75467"/>
                  <a:pt x="215411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5A8E7F-58C3-884B-951F-7D1BB834E64A}"/>
              </a:ext>
            </a:extLst>
          </p:cNvPr>
          <p:cNvGrpSpPr/>
          <p:nvPr/>
        </p:nvGrpSpPr>
        <p:grpSpPr>
          <a:xfrm>
            <a:off x="1211654" y="2123547"/>
            <a:ext cx="6543787" cy="791772"/>
            <a:chOff x="1211654" y="2123547"/>
            <a:chExt cx="6543787" cy="7917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8373B3-6626-C04E-BB79-9A8B5C94A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654" y="2856011"/>
              <a:ext cx="3969623" cy="4804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C3E7113-A797-B449-9D42-D978B05ED85F}"/>
                    </a:ext>
                  </a:extLst>
                </p:cNvPr>
                <p:cNvSpPr txBox="1"/>
                <p:nvPr/>
              </p:nvSpPr>
              <p:spPr>
                <a:xfrm>
                  <a:off x="5288419" y="2262896"/>
                  <a:ext cx="2467022" cy="6524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acc>
                          <m:accPr>
                            <m:chr m:val="̅"/>
                            <m:ctrlPr>
                              <a:rPr lang="en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FR" dirty="0"/>
                </a:p>
                <a:p>
                  <a:endParaRPr lang="en-F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C3E7113-A797-B449-9D42-D978B05ED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419" y="2262896"/>
                  <a:ext cx="2467022" cy="65242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AB4118-E78D-144B-8B65-C69216E28829}"/>
                </a:ext>
              </a:extLst>
            </p:cNvPr>
            <p:cNvSpPr txBox="1"/>
            <p:nvPr/>
          </p:nvSpPr>
          <p:spPr>
            <a:xfrm>
              <a:off x="1586209" y="2123547"/>
              <a:ext cx="418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много независимых локусов </a:t>
              </a:r>
            </a:p>
            <a:p>
              <a:r>
                <a:rPr lang="ru-RU" dirty="0">
                  <a:solidFill>
                    <a:srgbClr val="00B050"/>
                  </a:solidFill>
                </a:rPr>
                <a:t>(1-локусная  модель)</a:t>
              </a:r>
              <a:endParaRPr lang="en-FR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4DB5756-E37C-2549-9D1C-3F060B1082BA}"/>
              </a:ext>
            </a:extLst>
          </p:cNvPr>
          <p:cNvCxnSpPr>
            <a:cxnSpLocks/>
          </p:cNvCxnSpPr>
          <p:nvPr/>
        </p:nvCxnSpPr>
        <p:spPr>
          <a:xfrm flipV="1">
            <a:off x="4035669" y="2648146"/>
            <a:ext cx="0" cy="268953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38FD63-4848-8E46-B5C7-061AC42273DE}"/>
              </a:ext>
            </a:extLst>
          </p:cNvPr>
          <p:cNvCxnSpPr>
            <a:cxnSpLocks/>
          </p:cNvCxnSpPr>
          <p:nvPr/>
        </p:nvCxnSpPr>
        <p:spPr>
          <a:xfrm flipV="1">
            <a:off x="1837592" y="4233934"/>
            <a:ext cx="1574681" cy="9681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F858CD0-4A5C-624E-B16E-7EBC5CBEA966}"/>
              </a:ext>
            </a:extLst>
          </p:cNvPr>
          <p:cNvSpPr txBox="1"/>
          <p:nvPr/>
        </p:nvSpPr>
        <p:spPr>
          <a:xfrm>
            <a:off x="2289577" y="3961414"/>
            <a:ext cx="12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2 локус</a:t>
            </a:r>
            <a:endParaRPr lang="en-FR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0F8FF2-9E17-1D41-A3EF-5E37DD93C7CA}"/>
              </a:ext>
            </a:extLst>
          </p:cNvPr>
          <p:cNvCxnSpPr>
            <a:cxnSpLocks/>
            <a:endCxn id="82" idx="2"/>
          </p:cNvCxnSpPr>
          <p:nvPr/>
        </p:nvCxnSpPr>
        <p:spPr>
          <a:xfrm flipH="1" flipV="1">
            <a:off x="2890062" y="4330746"/>
            <a:ext cx="2640300" cy="191179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97CDD1D-0D1B-F643-9E39-9AA275AAE16E}"/>
                  </a:ext>
                </a:extLst>
              </p:cNvPr>
              <p:cNvSpPr txBox="1"/>
              <p:nvPr/>
            </p:nvSpPr>
            <p:spPr>
              <a:xfrm>
                <a:off x="3337565" y="5418882"/>
                <a:ext cx="1745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~</a:t>
                </a:r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 log(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sz="1600" i="1" dirty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k</m:t>
                    </m:r>
                  </m:oMath>
                </a14:m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  <a:latin typeface="Symbol" pitchFamily="2" charset="2"/>
                  </a:rPr>
                  <a:t>/ </a:t>
                </a:r>
                <a:r>
                  <a:rPr lang="en-US" sz="1600" i="1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U</a:t>
                </a:r>
                <a:r>
                  <a:rPr lang="en-US" sz="1600" i="1" baseline="-25000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b</a:t>
                </a:r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)</a:t>
                </a:r>
                <a:endParaRPr lang="en-FR" sz="1600" dirty="0">
                  <a:solidFill>
                    <a:schemeClr val="accent4">
                      <a:lumMod val="75000"/>
                    </a:schemeClr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97CDD1D-0D1B-F643-9E39-9AA275AAE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565" y="5418882"/>
                <a:ext cx="1745293" cy="338554"/>
              </a:xfrm>
              <a:prstGeom prst="rect">
                <a:avLst/>
              </a:prstGeom>
              <a:blipFill>
                <a:blip r:embed="rId5"/>
                <a:stretch>
                  <a:fillRect l="-2174" t="-3571" b="-2142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71E277-E963-4B4B-80CA-B17DA549242F}"/>
              </a:ext>
            </a:extLst>
          </p:cNvPr>
          <p:cNvCxnSpPr>
            <a:cxnSpLocks/>
          </p:cNvCxnSpPr>
          <p:nvPr/>
        </p:nvCxnSpPr>
        <p:spPr>
          <a:xfrm flipH="1" flipV="1">
            <a:off x="3015758" y="3370228"/>
            <a:ext cx="2392357" cy="2191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41606"/>
      </p:ext>
    </p:extLst>
  </p:cSld>
  <p:clrMapOvr>
    <a:masterClrMapping/>
  </p:clrMapOvr>
  <p:transition spd="slow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3C078-527E-7641-9116-4EE4BF8694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1" y="-104467"/>
            <a:ext cx="7412038" cy="1397000"/>
          </a:xfrm>
        </p:spPr>
        <p:txBody>
          <a:bodyPr/>
          <a:lstStyle/>
          <a:p>
            <a:r>
              <a:rPr lang="ru-RU" sz="3600" dirty="0"/>
              <a:t>Случай 2: Храповик Мюллера</a:t>
            </a:r>
            <a:br>
              <a:rPr lang="en-US" sz="3600" dirty="0"/>
            </a:br>
            <a:endParaRPr lang="en-FR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5F176-E83F-0A47-AF76-BBC36BAC3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31" y="2296090"/>
            <a:ext cx="5087937" cy="3967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73E4E3-34D6-8B40-898E-E985E5AAB6B0}"/>
              </a:ext>
            </a:extLst>
          </p:cNvPr>
          <p:cNvSpPr txBox="1"/>
          <p:nvPr/>
        </p:nvSpPr>
        <p:spPr>
          <a:xfrm>
            <a:off x="418012" y="998653"/>
            <a:ext cx="741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малой популяции или при высокой приспособленности, выгодные аллели неважны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Накопление невыгодных аллелей</a:t>
            </a:r>
          </a:p>
        </p:txBody>
      </p:sp>
    </p:spTree>
    <p:extLst>
      <p:ext uri="{BB962C8B-B14F-4D97-AF65-F5344CB8AC3E}">
        <p14:creationId xmlns:p14="http://schemas.microsoft.com/office/powerpoint/2010/main" val="13740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B4BB-F32F-9A48-BC06-44D57FDDB6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826" y="544041"/>
            <a:ext cx="6508750" cy="11430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ru-RU" dirty="0" err="1"/>
              <a:t>твет</a:t>
            </a:r>
            <a:r>
              <a:rPr lang="en-US" dirty="0"/>
              <a:t> </a:t>
            </a:r>
            <a:r>
              <a:rPr lang="ru-RU" dirty="0"/>
              <a:t>для частоты замен без выгодных мутаций </a:t>
            </a:r>
            <a:r>
              <a:rPr lang="ru-RU" sz="2400" dirty="0"/>
              <a:t>(храповик Мюллера)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4FDBF-3322-DF46-B60C-058C320FF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7" y="1821830"/>
            <a:ext cx="6089276" cy="1799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468A3-0C66-2F4E-A767-7A6E3B53812E}"/>
              </a:ext>
            </a:extLst>
          </p:cNvPr>
          <p:cNvSpPr txBox="1"/>
          <p:nvPr/>
        </p:nvSpPr>
        <p:spPr>
          <a:xfrm>
            <a:off x="6965576" y="5944627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  <a:cs typeface="Times New Roman" panose="02020603050405020304" pitchFamily="18" charset="0"/>
              </a:rPr>
              <a:t>v = -V/</a:t>
            </a:r>
            <a:r>
              <a:rPr lang="en-US" i="1" dirty="0" err="1">
                <a:latin typeface="+mj-lt"/>
                <a:cs typeface="Times New Roman" panose="02020603050405020304" pitchFamily="18" charset="0"/>
              </a:rPr>
              <a:t>U</a:t>
            </a:r>
            <a:r>
              <a:rPr lang="en-US" i="1" baseline="-25000" dirty="0" err="1">
                <a:latin typeface="+mj-lt"/>
                <a:cs typeface="Times New Roman" panose="02020603050405020304" pitchFamily="18" charset="0"/>
              </a:rPr>
              <a:t>b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+</a:t>
            </a:r>
            <a:r>
              <a:rPr lang="en-US" i="1" dirty="0" err="1">
                <a:latin typeface="+mj-lt"/>
                <a:cs typeface="Times New Roman" panose="02020603050405020304" pitchFamily="18" charset="0"/>
              </a:rPr>
              <a:t>U</a:t>
            </a:r>
            <a:r>
              <a:rPr lang="en-US" i="1" baseline="-25000" dirty="0" err="1">
                <a:latin typeface="+mj-lt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) &lt; 1</a:t>
            </a:r>
            <a:endParaRPr lang="en-FR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C8B2C-2AE7-8E43-B77C-729EC589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97" y="3827622"/>
            <a:ext cx="5212079" cy="24863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70C866-54A8-884B-BAB2-407511B1B8AD}"/>
              </a:ext>
            </a:extLst>
          </p:cNvPr>
          <p:cNvSpPr/>
          <p:nvPr/>
        </p:nvSpPr>
        <p:spPr>
          <a:xfrm>
            <a:off x="1799424" y="3851372"/>
            <a:ext cx="402750" cy="428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4171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E90E-2A8B-244A-9803-C3B6FFAF9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3821" y="66352"/>
            <a:ext cx="7976357" cy="1143000"/>
          </a:xfrm>
        </p:spPr>
        <p:txBody>
          <a:bodyPr>
            <a:noAutofit/>
          </a:bodyPr>
          <a:lstStyle/>
          <a:p>
            <a:r>
              <a:rPr lang="ru-RU" sz="3600" dirty="0"/>
              <a:t>Ответ с учетом </a:t>
            </a:r>
            <a:r>
              <a:rPr lang="ru-RU" sz="3600"/>
              <a:t>выгодных и </a:t>
            </a:r>
            <a:r>
              <a:rPr lang="ru-RU" sz="3600" dirty="0"/>
              <a:t>невыгодных</a:t>
            </a:r>
            <a:r>
              <a:rPr lang="en-US" sz="3600" dirty="0"/>
              <a:t> </a:t>
            </a:r>
            <a:r>
              <a:rPr lang="ru-RU" sz="3600" dirty="0"/>
              <a:t>мутаций</a:t>
            </a:r>
            <a:endParaRPr lang="en-FR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EDB7C-853A-9E4A-8964-651A50529427}"/>
              </a:ext>
            </a:extLst>
          </p:cNvPr>
          <p:cNvSpPr txBox="1"/>
          <p:nvPr/>
        </p:nvSpPr>
        <p:spPr>
          <a:xfrm>
            <a:off x="6620346" y="3412799"/>
            <a:ext cx="309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Symbol" pitchFamily="2" charset="2"/>
              </a:rPr>
              <a:t>a</a:t>
            </a:r>
            <a:r>
              <a:rPr lang="en-FR" dirty="0">
                <a:latin typeface="Cambria" panose="02040503050406030204" pitchFamily="18" charset="0"/>
              </a:rPr>
              <a:t> = k</a:t>
            </a:r>
            <a:r>
              <a:rPr lang="en-FR" baseline="-25000" dirty="0">
                <a:latin typeface="Cambria" panose="02040503050406030204" pitchFamily="18" charset="0"/>
              </a:rPr>
              <a:t>av</a:t>
            </a:r>
            <a:r>
              <a:rPr lang="en-FR" dirty="0">
                <a:latin typeface="Cambria" panose="02040503050406030204" pitchFamily="18" charset="0"/>
              </a:rPr>
              <a:t>/L = U</a:t>
            </a:r>
            <a:r>
              <a:rPr lang="en-FR" baseline="-25000" dirty="0">
                <a:latin typeface="Cambria" panose="02040503050406030204" pitchFamily="18" charset="0"/>
              </a:rPr>
              <a:t>b</a:t>
            </a:r>
            <a:r>
              <a:rPr lang="en-FR" dirty="0">
                <a:latin typeface="Cambria" panose="02040503050406030204" pitchFamily="18" charset="0"/>
              </a:rPr>
              <a:t>/(U</a:t>
            </a:r>
            <a:r>
              <a:rPr lang="en-FR" baseline="-25000" dirty="0">
                <a:latin typeface="Cambria" panose="02040503050406030204" pitchFamily="18" charset="0"/>
              </a:rPr>
              <a:t>b</a:t>
            </a:r>
            <a:r>
              <a:rPr lang="en-FR" dirty="0">
                <a:latin typeface="Cambria" panose="02040503050406030204" pitchFamily="18" charset="0"/>
              </a:rPr>
              <a:t>+U</a:t>
            </a:r>
            <a:r>
              <a:rPr lang="en-FR" baseline="-25000" dirty="0">
                <a:latin typeface="Cambria" panose="02040503050406030204" pitchFamily="18" charset="0"/>
              </a:rPr>
              <a:t>d</a:t>
            </a:r>
            <a:r>
              <a:rPr lang="en-FR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C8F3B9-8CD4-4B4B-8428-F453F08CC226}"/>
              </a:ext>
            </a:extLst>
          </p:cNvPr>
          <p:cNvSpPr/>
          <p:nvPr/>
        </p:nvSpPr>
        <p:spPr>
          <a:xfrm>
            <a:off x="3961740" y="3910659"/>
            <a:ext cx="269976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1CD60C-B20D-E444-95C7-E1B7A0195E77}"/>
              </a:ext>
            </a:extLst>
          </p:cNvPr>
          <p:cNvSpPr/>
          <p:nvPr/>
        </p:nvSpPr>
        <p:spPr>
          <a:xfrm>
            <a:off x="5099244" y="1888314"/>
            <a:ext cx="269976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C13032-7A2E-F144-97CC-00CD177BB1DB}"/>
              </a:ext>
            </a:extLst>
          </p:cNvPr>
          <p:cNvSpPr/>
          <p:nvPr/>
        </p:nvSpPr>
        <p:spPr>
          <a:xfrm>
            <a:off x="4874792" y="2020730"/>
            <a:ext cx="381305" cy="404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CC9E0-0BD5-F043-9B89-AD8DDE6B2078}"/>
              </a:ext>
            </a:extLst>
          </p:cNvPr>
          <p:cNvSpPr txBox="1"/>
          <p:nvPr/>
        </p:nvSpPr>
        <p:spPr>
          <a:xfrm>
            <a:off x="1744948" y="5651369"/>
            <a:ext cx="6259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s/(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+U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log (N/N*)</a:t>
            </a:r>
            <a:endParaRPr lang="en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01B89A-D68A-C24E-9194-F87CCF633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31" y="2097893"/>
            <a:ext cx="4003922" cy="3595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E503F-F28F-9D4D-A537-89D72C74A89A}"/>
              </a:ext>
            </a:extLst>
          </p:cNvPr>
          <p:cNvSpPr txBox="1"/>
          <p:nvPr/>
        </p:nvSpPr>
        <p:spPr>
          <a:xfrm>
            <a:off x="346869" y="1243198"/>
            <a:ext cx="8440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Частота невыгодных замен минус частота выгодных замен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 = </a:t>
            </a:r>
            <a:r>
              <a:rPr lang="en-US" dirty="0">
                <a:latin typeface="Symbol" pitchFamily="2" charset="2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dk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/dt</a:t>
            </a:r>
            <a:r>
              <a:rPr lang="en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нормализованная на полную частоту мутаций на геном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+U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97260-4787-DF43-A4F6-ED44F4EAFBA2}"/>
              </a:ext>
            </a:extLst>
          </p:cNvPr>
          <p:cNvSpPr txBox="1"/>
          <p:nvPr/>
        </p:nvSpPr>
        <p:spPr>
          <a:xfrm rot="16200000">
            <a:off x="4569627" y="4009098"/>
            <a:ext cx="13292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Адаптация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930C5-0F3C-AE4A-8D00-131CBAB08D90}"/>
              </a:ext>
            </a:extLst>
          </p:cNvPr>
          <p:cNvSpPr txBox="1"/>
          <p:nvPr/>
        </p:nvSpPr>
        <p:spPr>
          <a:xfrm rot="16200000">
            <a:off x="4595620" y="2409079"/>
            <a:ext cx="100546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</a:rPr>
              <a:t>Храповик </a:t>
            </a:r>
          </a:p>
          <a:p>
            <a:r>
              <a:rPr lang="ru-RU" sz="1400" dirty="0">
                <a:solidFill>
                  <a:srgbClr val="C00000"/>
                </a:solidFill>
              </a:rPr>
              <a:t>Мюллера</a:t>
            </a:r>
            <a:endParaRPr lang="en-RU" sz="14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16FD4A-7053-064B-BA5C-249828ED7DBD}"/>
              </a:ext>
            </a:extLst>
          </p:cNvPr>
          <p:cNvCxnSpPr>
            <a:cxnSpLocks/>
          </p:cNvCxnSpPr>
          <p:nvPr/>
        </p:nvCxnSpPr>
        <p:spPr>
          <a:xfrm flipH="1">
            <a:off x="6126279" y="3655132"/>
            <a:ext cx="447465" cy="2001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9111A2-8A8F-C24D-9FE5-5CF29A5289E1}"/>
              </a:ext>
            </a:extLst>
          </p:cNvPr>
          <p:cNvCxnSpPr>
            <a:cxnSpLocks/>
          </p:cNvCxnSpPr>
          <p:nvPr/>
        </p:nvCxnSpPr>
        <p:spPr>
          <a:xfrm flipH="1">
            <a:off x="6137392" y="3749866"/>
            <a:ext cx="471841" cy="6698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7CE186-C776-3F44-86B2-1CEFF93D7B5F}"/>
              </a:ext>
            </a:extLst>
          </p:cNvPr>
          <p:cNvCxnSpPr>
            <a:cxnSpLocks/>
          </p:cNvCxnSpPr>
          <p:nvPr/>
        </p:nvCxnSpPr>
        <p:spPr>
          <a:xfrm flipH="1" flipV="1">
            <a:off x="6158372" y="3437629"/>
            <a:ext cx="450861" cy="1598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C7804C-D88B-5C45-A4DB-F390E56BE6D5}"/>
              </a:ext>
            </a:extLst>
          </p:cNvPr>
          <p:cNvSpPr txBox="1"/>
          <p:nvPr/>
        </p:nvSpPr>
        <p:spPr>
          <a:xfrm>
            <a:off x="1111348" y="3253047"/>
            <a:ext cx="1575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Symbol" pitchFamily="2" charset="2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V/(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+U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033D0E-25A0-B94C-959B-845CCFDE3FAA}"/>
              </a:ext>
            </a:extLst>
          </p:cNvPr>
          <p:cNvSpPr txBox="1"/>
          <p:nvPr/>
        </p:nvSpPr>
        <p:spPr>
          <a:xfrm>
            <a:off x="6716739" y="2812076"/>
            <a:ext cx="2070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Доля невыгодных</a:t>
            </a:r>
          </a:p>
          <a:p>
            <a:r>
              <a:rPr lang="ru-RU" dirty="0">
                <a:solidFill>
                  <a:srgbClr val="C00000"/>
                </a:solidFill>
              </a:rPr>
              <a:t>мутаций в геноме</a:t>
            </a:r>
            <a:endParaRPr lang="en-RU" dirty="0">
              <a:solidFill>
                <a:srgbClr val="C0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B7E719-1106-5B49-9061-62C6E104E852}"/>
              </a:ext>
            </a:extLst>
          </p:cNvPr>
          <p:cNvCxnSpPr>
            <a:cxnSpLocks/>
          </p:cNvCxnSpPr>
          <p:nvPr/>
        </p:nvCxnSpPr>
        <p:spPr>
          <a:xfrm flipV="1">
            <a:off x="3313055" y="5932292"/>
            <a:ext cx="181206" cy="1846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ADF7CB-F2CE-7644-9A78-6A070E277208}"/>
              </a:ext>
            </a:extLst>
          </p:cNvPr>
          <p:cNvCxnSpPr>
            <a:cxnSpLocks/>
          </p:cNvCxnSpPr>
          <p:nvPr/>
        </p:nvCxnSpPr>
        <p:spPr>
          <a:xfrm flipV="1">
            <a:off x="4931962" y="5954468"/>
            <a:ext cx="128908" cy="3351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A1DC34-7E74-3A4E-831D-36FC753B2B7E}"/>
              </a:ext>
            </a:extLst>
          </p:cNvPr>
          <p:cNvSpPr txBox="1"/>
          <p:nvPr/>
        </p:nvSpPr>
        <p:spPr>
          <a:xfrm>
            <a:off x="2753416" y="6296275"/>
            <a:ext cx="212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Размер популяции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F22EA8-444F-3C46-8A79-804621C15C63}"/>
              </a:ext>
            </a:extLst>
          </p:cNvPr>
          <p:cNvSpPr txBox="1"/>
          <p:nvPr/>
        </p:nvSpPr>
        <p:spPr>
          <a:xfrm>
            <a:off x="5060870" y="6305025"/>
            <a:ext cx="396102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Степенная функция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N*(s, </a:t>
            </a:r>
            <a:r>
              <a:rPr lang="en-FR">
                <a:latin typeface="Symbol" pitchFamily="2" charset="2"/>
              </a:rPr>
              <a:t>a</a:t>
            </a:r>
            <a:r>
              <a:rPr lang="en-US" dirty="0">
                <a:latin typeface="Symbol" pitchFamily="2" charset="2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+U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)</a:t>
            </a:r>
          </a:p>
          <a:p>
            <a:endParaRPr lang="en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FAE9E6-AB9E-5749-AAB3-CBEDC9B868BB}"/>
              </a:ext>
            </a:extLst>
          </p:cNvPr>
          <p:cNvSpPr txBox="1"/>
          <p:nvPr/>
        </p:nvSpPr>
        <p:spPr>
          <a:xfrm>
            <a:off x="439574" y="6004251"/>
            <a:ext cx="242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Коэффициент отбора</a:t>
            </a:r>
            <a:endParaRPr lang="en-RU" dirty="0">
              <a:solidFill>
                <a:srgbClr val="C00000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A0FB7A9-0293-E24E-88DD-E351A0188051}"/>
              </a:ext>
            </a:extLst>
          </p:cNvPr>
          <p:cNvCxnSpPr>
            <a:cxnSpLocks/>
          </p:cNvCxnSpPr>
          <p:nvPr/>
        </p:nvCxnSpPr>
        <p:spPr>
          <a:xfrm flipH="1" flipV="1">
            <a:off x="5270630" y="5941163"/>
            <a:ext cx="326946" cy="3785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06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5717-FCE1-2F42-A565-5B7AEE1DBC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162" y="-6905"/>
            <a:ext cx="8153400" cy="1608138"/>
          </a:xfrm>
        </p:spPr>
        <p:txBody>
          <a:bodyPr>
            <a:noAutofit/>
          </a:bodyPr>
          <a:lstStyle/>
          <a:p>
            <a:r>
              <a:rPr lang="ru-RU" sz="3200" dirty="0"/>
              <a:t>Абсолютная частота выгодных минус невыгодных замен имеет максимум по вероятности мутации </a:t>
            </a:r>
            <a:endParaRPr lang="en-RU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D14CA9-0BB5-8D45-A8A9-26BB40244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89" y="2289809"/>
            <a:ext cx="4658022" cy="4291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8CA5A9-06FE-3041-BEC7-4F14E4E457D4}"/>
              </a:ext>
            </a:extLst>
          </p:cNvPr>
          <p:cNvSpPr txBox="1"/>
          <p:nvPr/>
        </p:nvSpPr>
        <p:spPr>
          <a:xfrm>
            <a:off x="6207441" y="1214306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0070C0"/>
                </a:solidFill>
              </a:rPr>
              <a:t>Численно: </a:t>
            </a:r>
            <a:r>
              <a:rPr lang="en-RU" sz="1600" dirty="0">
                <a:solidFill>
                  <a:srgbClr val="0070C0"/>
                </a:solidFill>
              </a:rPr>
              <a:t>Gerrish</a:t>
            </a:r>
            <a:r>
              <a:rPr lang="ru-RU" sz="1600" dirty="0">
                <a:solidFill>
                  <a:srgbClr val="0070C0"/>
                </a:solidFill>
              </a:rPr>
              <a:t> 2015</a:t>
            </a:r>
            <a:endParaRPr lang="en-RU" sz="1600" dirty="0">
              <a:solidFill>
                <a:srgbClr val="0070C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000674-4C08-184B-9A3F-F82658BCEC6B}"/>
              </a:ext>
            </a:extLst>
          </p:cNvPr>
          <p:cNvGrpSpPr/>
          <p:nvPr/>
        </p:nvGrpSpPr>
        <p:grpSpPr>
          <a:xfrm>
            <a:off x="3147602" y="2295535"/>
            <a:ext cx="1908665" cy="1291219"/>
            <a:chOff x="3147602" y="2295535"/>
            <a:chExt cx="1908665" cy="12912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356EAB-DFA1-5B4C-8D43-747A08518853}"/>
                </a:ext>
              </a:extLst>
            </p:cNvPr>
            <p:cNvSpPr txBox="1"/>
            <p:nvPr/>
          </p:nvSpPr>
          <p:spPr>
            <a:xfrm>
              <a:off x="4087732" y="3063534"/>
              <a:ext cx="9685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solidFill>
                    <a:srgbClr val="FF0000"/>
                  </a:solidFill>
                </a:rPr>
                <a:t>плохие </a:t>
              </a:r>
            </a:p>
            <a:p>
              <a:r>
                <a:rPr lang="ru-RU" sz="1400" dirty="0">
                  <a:solidFill>
                    <a:srgbClr val="FF0000"/>
                  </a:solidFill>
                </a:rPr>
                <a:t>мутации</a:t>
              </a:r>
              <a:endParaRPr lang="en-RU" sz="14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D9EFC1-4424-854C-AE3B-AB09A80E04C5}"/>
                </a:ext>
              </a:extLst>
            </p:cNvPr>
            <p:cNvSpPr txBox="1"/>
            <p:nvPr/>
          </p:nvSpPr>
          <p:spPr>
            <a:xfrm>
              <a:off x="3147602" y="2295535"/>
              <a:ext cx="1074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>
                  <a:solidFill>
                    <a:srgbClr val="FF0000"/>
                  </a:solidFill>
                </a:rPr>
                <a:t>хорошие </a:t>
              </a:r>
            </a:p>
            <a:p>
              <a:r>
                <a:rPr lang="ru-RU" sz="1400" dirty="0">
                  <a:solidFill>
                    <a:srgbClr val="FF0000"/>
                  </a:solidFill>
                </a:rPr>
                <a:t>мутации</a:t>
              </a:r>
              <a:endParaRPr lang="en-RU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873A1A-EE5D-5643-9D7A-283F6A77FB84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454181"/>
              <a:ext cx="0" cy="11292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093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4BAA-A5E3-0040-A1F1-3D4287A89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3776" y="271648"/>
            <a:ext cx="6508750" cy="1143000"/>
          </a:xfrm>
        </p:spPr>
        <p:txBody>
          <a:bodyPr/>
          <a:lstStyle/>
          <a:p>
            <a:r>
              <a:rPr lang="ru-RU" dirty="0"/>
              <a:t>Выводы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9BC1-63BC-B04C-A123-6AF8B90FCC3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3776" y="2098489"/>
            <a:ext cx="6508750" cy="3916363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Анализ и моделирование показывают бегущую волну по координате фитнесс</a:t>
            </a:r>
          </a:p>
          <a:p>
            <a:r>
              <a:rPr lang="ru-RU" dirty="0"/>
              <a:t>Волна имеет </a:t>
            </a:r>
            <a:r>
              <a:rPr lang="ru-RU" dirty="0" err="1"/>
              <a:t>квази</a:t>
            </a:r>
            <a:r>
              <a:rPr lang="ru-RU" dirty="0"/>
              <a:t>-детерминистическую основную часть и стохастический фронт что определят скорость волны</a:t>
            </a:r>
          </a:p>
          <a:p>
            <a:r>
              <a:rPr lang="ru-RU" dirty="0"/>
              <a:t>Стохастической фронт описывается классической 2х аллельной моделью </a:t>
            </a:r>
            <a:endParaRPr lang="en-FR" dirty="0"/>
          </a:p>
          <a:p>
            <a:r>
              <a:rPr lang="ru-RU" dirty="0"/>
              <a:t>Скорость адаптации пропорциональна коэффициенту селекции и логарифмически увеличивается с размером популяции и частотой мутаций</a:t>
            </a:r>
            <a:endParaRPr lang="en-FR" dirty="0"/>
          </a:p>
          <a:p>
            <a:r>
              <a:rPr lang="ru-RU" dirty="0"/>
              <a:t>Адаптация: </a:t>
            </a:r>
            <a:r>
              <a:rPr lang="ru-RU" dirty="0" err="1"/>
              <a:t>Клональная</a:t>
            </a:r>
            <a:r>
              <a:rPr lang="ru-RU" dirty="0"/>
              <a:t> интерференция замедляет адаптацию на много порядков</a:t>
            </a:r>
            <a:endParaRPr lang="en-FR" dirty="0"/>
          </a:p>
          <a:p>
            <a:r>
              <a:rPr lang="ru-RU" dirty="0"/>
              <a:t>Храповик Мюллера: Накопление невыгодных мутаций убыстрено за счет эффектов сцепки</a:t>
            </a:r>
            <a:endParaRPr lang="en-FR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708376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12029-8E85-CB4E-86D9-C7B8AC73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Эволюция конкретных локусов</a:t>
            </a:r>
            <a:endParaRPr lang="en-FR" sz="115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3CC86-EBB0-1140-A981-577B7C2DF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>
                <a:solidFill>
                  <a:srgbClr val="C00000"/>
                </a:solidFill>
              </a:rPr>
              <a:t>Распределенный коэффициент селекции и его измерение</a:t>
            </a:r>
            <a:br>
              <a:rPr lang="ru-RU" dirty="0">
                <a:solidFill>
                  <a:srgbClr val="C00000"/>
                </a:solidFill>
              </a:rPr>
            </a:b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3030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5023" y="249382"/>
            <a:ext cx="6508750" cy="1143000"/>
          </a:xfrm>
        </p:spPr>
        <p:txBody>
          <a:bodyPr/>
          <a:lstStyle/>
          <a:p>
            <a:r>
              <a:rPr lang="ru-RU" dirty="0"/>
              <a:t>План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ADF5-3DB4-3A47-A17E-1C285E7BC3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1901" y="1877290"/>
            <a:ext cx="6964363" cy="3916363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Интерференция многих локусов: стохастический край</a:t>
            </a:r>
          </a:p>
          <a:p>
            <a:r>
              <a:rPr lang="ru-RU" dirty="0">
                <a:solidFill>
                  <a:srgbClr val="C00000"/>
                </a:solidFill>
              </a:rPr>
              <a:t>Эволюция конкретных локусов с распределенным коэффициентом отбора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ru-RU" dirty="0">
                <a:solidFill>
                  <a:srgbClr val="C00000"/>
                </a:solidFill>
              </a:rPr>
              <a:t> и измерение </a:t>
            </a:r>
            <a:r>
              <a:rPr lang="en-US" dirty="0">
                <a:solidFill>
                  <a:schemeClr val="tx1"/>
                </a:solidFill>
              </a:rPr>
              <a:t>s </a:t>
            </a:r>
            <a:r>
              <a:rPr lang="ru-RU" dirty="0">
                <a:solidFill>
                  <a:srgbClr val="C00000"/>
                </a:solidFill>
              </a:rPr>
              <a:t>из геномных данных</a:t>
            </a:r>
          </a:p>
          <a:p>
            <a:pPr lvl="1"/>
            <a:endParaRPr lang="ru-RU" dirty="0"/>
          </a:p>
          <a:p>
            <a:pPr lvl="1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471477426"/>
      </p:ext>
    </p:extLst>
  </p:cSld>
  <p:clrMapOvr>
    <a:masterClrMapping/>
  </p:clrMapOvr>
  <p:transition spd="slow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F7D8-2D35-554A-8288-1B3878E92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796" y="118445"/>
            <a:ext cx="7807325" cy="1143000"/>
          </a:xfrm>
        </p:spPr>
        <p:txBody>
          <a:bodyPr/>
          <a:lstStyle/>
          <a:p>
            <a:r>
              <a:rPr lang="ru-RU" dirty="0"/>
              <a:t>Эксперименты по серийным пассажам</a:t>
            </a:r>
            <a:endParaRPr lang="en-FR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6213D3B-A4F0-514B-B5D7-8AC822366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3" y="2489941"/>
            <a:ext cx="4689567" cy="3201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EB1930-7A24-3346-AE4E-6B08A0DCC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8" y="2679700"/>
            <a:ext cx="4157321" cy="35077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D59AD6-4A0B-B042-B88C-ED5510389781}"/>
              </a:ext>
            </a:extLst>
          </p:cNvPr>
          <p:cNvCxnSpPr/>
          <p:nvPr/>
        </p:nvCxnSpPr>
        <p:spPr>
          <a:xfrm>
            <a:off x="4377711" y="1567543"/>
            <a:ext cx="0" cy="5172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67D731-73C4-F04E-8E83-5F0360CC7D7B}"/>
              </a:ext>
            </a:extLst>
          </p:cNvPr>
          <p:cNvSpPr txBox="1"/>
          <p:nvPr/>
        </p:nvSpPr>
        <p:spPr>
          <a:xfrm>
            <a:off x="953589" y="1698171"/>
            <a:ext cx="13773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 культуре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05E38-A342-C54C-BA0F-F360D4594147}"/>
              </a:ext>
            </a:extLst>
          </p:cNvPr>
          <p:cNvSpPr txBox="1"/>
          <p:nvPr/>
        </p:nvSpPr>
        <p:spPr>
          <a:xfrm>
            <a:off x="5978435" y="1698171"/>
            <a:ext cx="12266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 мышах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2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F7D8-2D35-554A-8288-1B3878E92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5892" y="-141052"/>
            <a:ext cx="7385050" cy="1143000"/>
          </a:xfrm>
        </p:spPr>
        <p:txBody>
          <a:bodyPr/>
          <a:lstStyle/>
          <a:p>
            <a:r>
              <a:rPr lang="ru-RU" dirty="0"/>
              <a:t>Эволюция вируса в культуре</a:t>
            </a:r>
            <a:endParaRPr lang="en-FR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6E8EB0-84C4-3943-B438-5D518C125F36}"/>
              </a:ext>
            </a:extLst>
          </p:cNvPr>
          <p:cNvCxnSpPr/>
          <p:nvPr/>
        </p:nvCxnSpPr>
        <p:spPr>
          <a:xfrm flipV="1">
            <a:off x="1464435" y="2500152"/>
            <a:ext cx="0" cy="28263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87234-E0EF-B747-8137-7080F6EA56BB}"/>
              </a:ext>
            </a:extLst>
          </p:cNvPr>
          <p:cNvCxnSpPr>
            <a:cxnSpLocks/>
          </p:cNvCxnSpPr>
          <p:nvPr/>
        </p:nvCxnSpPr>
        <p:spPr>
          <a:xfrm flipV="1">
            <a:off x="1464435" y="5326479"/>
            <a:ext cx="55279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7F2C439F-FB12-F44F-B176-2D2A16FB2F9A}"/>
              </a:ext>
            </a:extLst>
          </p:cNvPr>
          <p:cNvSpPr/>
          <p:nvPr/>
        </p:nvSpPr>
        <p:spPr>
          <a:xfrm>
            <a:off x="1519853" y="2630429"/>
            <a:ext cx="2951018" cy="2710303"/>
          </a:xfrm>
          <a:custGeom>
            <a:avLst/>
            <a:gdLst>
              <a:gd name="connsiteX0" fmla="*/ 0 w 2951018"/>
              <a:gd name="connsiteY0" fmla="*/ 2668341 h 2710303"/>
              <a:gd name="connsiteX1" fmla="*/ 221673 w 2951018"/>
              <a:gd name="connsiteY1" fmla="*/ 2696050 h 2710303"/>
              <a:gd name="connsiteX2" fmla="*/ 581891 w 2951018"/>
              <a:gd name="connsiteY2" fmla="*/ 2668341 h 2710303"/>
              <a:gd name="connsiteX3" fmla="*/ 803564 w 2951018"/>
              <a:gd name="connsiteY3" fmla="*/ 2252704 h 2710303"/>
              <a:gd name="connsiteX4" fmla="*/ 1108364 w 2951018"/>
              <a:gd name="connsiteY4" fmla="*/ 1421432 h 2710303"/>
              <a:gd name="connsiteX5" fmla="*/ 1427018 w 2951018"/>
              <a:gd name="connsiteY5" fmla="*/ 479323 h 2710303"/>
              <a:gd name="connsiteX6" fmla="*/ 1856509 w 2951018"/>
              <a:gd name="connsiteY6" fmla="*/ 63686 h 2710303"/>
              <a:gd name="connsiteX7" fmla="*/ 2951018 w 2951018"/>
              <a:gd name="connsiteY7" fmla="*/ 8268 h 27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1018" h="2710303">
                <a:moveTo>
                  <a:pt x="0" y="2668341"/>
                </a:moveTo>
                <a:cubicBezTo>
                  <a:pt x="62345" y="2682195"/>
                  <a:pt x="124691" y="2696050"/>
                  <a:pt x="221673" y="2696050"/>
                </a:cubicBezTo>
                <a:cubicBezTo>
                  <a:pt x="318655" y="2696050"/>
                  <a:pt x="484909" y="2742232"/>
                  <a:pt x="581891" y="2668341"/>
                </a:cubicBezTo>
                <a:cubicBezTo>
                  <a:pt x="678873" y="2594450"/>
                  <a:pt x="715819" y="2460522"/>
                  <a:pt x="803564" y="2252704"/>
                </a:cubicBezTo>
                <a:cubicBezTo>
                  <a:pt x="891310" y="2044886"/>
                  <a:pt x="1004455" y="1716995"/>
                  <a:pt x="1108364" y="1421432"/>
                </a:cubicBezTo>
                <a:cubicBezTo>
                  <a:pt x="1212273" y="1125869"/>
                  <a:pt x="1302327" y="705614"/>
                  <a:pt x="1427018" y="479323"/>
                </a:cubicBezTo>
                <a:cubicBezTo>
                  <a:pt x="1551709" y="253032"/>
                  <a:pt x="1602509" y="142195"/>
                  <a:pt x="1856509" y="63686"/>
                </a:cubicBezTo>
                <a:cubicBezTo>
                  <a:pt x="2110509" y="-14823"/>
                  <a:pt x="2530763" y="-3278"/>
                  <a:pt x="2951018" y="8268"/>
                </a:cubicBezTo>
              </a:path>
            </a:pathLst>
          </a:custGeom>
          <a:noFill/>
          <a:ln w="25400">
            <a:solidFill>
              <a:srgbClr val="FF59D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472906F-12DD-5042-9255-6D339A4768F7}"/>
              </a:ext>
            </a:extLst>
          </p:cNvPr>
          <p:cNvSpPr/>
          <p:nvPr/>
        </p:nvSpPr>
        <p:spPr>
          <a:xfrm>
            <a:off x="2337270" y="2630031"/>
            <a:ext cx="4502727" cy="2710303"/>
          </a:xfrm>
          <a:custGeom>
            <a:avLst/>
            <a:gdLst>
              <a:gd name="connsiteX0" fmla="*/ 0 w 2951018"/>
              <a:gd name="connsiteY0" fmla="*/ 2668341 h 2710303"/>
              <a:gd name="connsiteX1" fmla="*/ 221673 w 2951018"/>
              <a:gd name="connsiteY1" fmla="*/ 2696050 h 2710303"/>
              <a:gd name="connsiteX2" fmla="*/ 581891 w 2951018"/>
              <a:gd name="connsiteY2" fmla="*/ 2668341 h 2710303"/>
              <a:gd name="connsiteX3" fmla="*/ 803564 w 2951018"/>
              <a:gd name="connsiteY3" fmla="*/ 2252704 h 2710303"/>
              <a:gd name="connsiteX4" fmla="*/ 1108364 w 2951018"/>
              <a:gd name="connsiteY4" fmla="*/ 1421432 h 2710303"/>
              <a:gd name="connsiteX5" fmla="*/ 1427018 w 2951018"/>
              <a:gd name="connsiteY5" fmla="*/ 479323 h 2710303"/>
              <a:gd name="connsiteX6" fmla="*/ 1856509 w 2951018"/>
              <a:gd name="connsiteY6" fmla="*/ 63686 h 2710303"/>
              <a:gd name="connsiteX7" fmla="*/ 2951018 w 2951018"/>
              <a:gd name="connsiteY7" fmla="*/ 8268 h 27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1018" h="2710303">
                <a:moveTo>
                  <a:pt x="0" y="2668341"/>
                </a:moveTo>
                <a:cubicBezTo>
                  <a:pt x="62345" y="2682195"/>
                  <a:pt x="124691" y="2696050"/>
                  <a:pt x="221673" y="2696050"/>
                </a:cubicBezTo>
                <a:cubicBezTo>
                  <a:pt x="318655" y="2696050"/>
                  <a:pt x="484909" y="2742232"/>
                  <a:pt x="581891" y="2668341"/>
                </a:cubicBezTo>
                <a:cubicBezTo>
                  <a:pt x="678873" y="2594450"/>
                  <a:pt x="715819" y="2460522"/>
                  <a:pt x="803564" y="2252704"/>
                </a:cubicBezTo>
                <a:cubicBezTo>
                  <a:pt x="891310" y="2044886"/>
                  <a:pt x="1004455" y="1716995"/>
                  <a:pt x="1108364" y="1421432"/>
                </a:cubicBezTo>
                <a:cubicBezTo>
                  <a:pt x="1212273" y="1125869"/>
                  <a:pt x="1302327" y="705614"/>
                  <a:pt x="1427018" y="479323"/>
                </a:cubicBezTo>
                <a:cubicBezTo>
                  <a:pt x="1551709" y="253032"/>
                  <a:pt x="1602509" y="142195"/>
                  <a:pt x="1856509" y="63686"/>
                </a:cubicBezTo>
                <a:cubicBezTo>
                  <a:pt x="2110509" y="-14823"/>
                  <a:pt x="2530763" y="-3278"/>
                  <a:pt x="2951018" y="8268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8075549-5127-D743-B779-1DC713E13B0E}"/>
              </a:ext>
            </a:extLst>
          </p:cNvPr>
          <p:cNvSpPr/>
          <p:nvPr/>
        </p:nvSpPr>
        <p:spPr>
          <a:xfrm>
            <a:off x="2184868" y="2630031"/>
            <a:ext cx="2286003" cy="2710303"/>
          </a:xfrm>
          <a:custGeom>
            <a:avLst/>
            <a:gdLst>
              <a:gd name="connsiteX0" fmla="*/ 0 w 2951018"/>
              <a:gd name="connsiteY0" fmla="*/ 2668341 h 2710303"/>
              <a:gd name="connsiteX1" fmla="*/ 221673 w 2951018"/>
              <a:gd name="connsiteY1" fmla="*/ 2696050 h 2710303"/>
              <a:gd name="connsiteX2" fmla="*/ 581891 w 2951018"/>
              <a:gd name="connsiteY2" fmla="*/ 2668341 h 2710303"/>
              <a:gd name="connsiteX3" fmla="*/ 803564 w 2951018"/>
              <a:gd name="connsiteY3" fmla="*/ 2252704 h 2710303"/>
              <a:gd name="connsiteX4" fmla="*/ 1108364 w 2951018"/>
              <a:gd name="connsiteY4" fmla="*/ 1421432 h 2710303"/>
              <a:gd name="connsiteX5" fmla="*/ 1427018 w 2951018"/>
              <a:gd name="connsiteY5" fmla="*/ 479323 h 2710303"/>
              <a:gd name="connsiteX6" fmla="*/ 1856509 w 2951018"/>
              <a:gd name="connsiteY6" fmla="*/ 63686 h 2710303"/>
              <a:gd name="connsiteX7" fmla="*/ 2951018 w 2951018"/>
              <a:gd name="connsiteY7" fmla="*/ 8268 h 27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1018" h="2710303">
                <a:moveTo>
                  <a:pt x="0" y="2668341"/>
                </a:moveTo>
                <a:cubicBezTo>
                  <a:pt x="62345" y="2682195"/>
                  <a:pt x="124691" y="2696050"/>
                  <a:pt x="221673" y="2696050"/>
                </a:cubicBezTo>
                <a:cubicBezTo>
                  <a:pt x="318655" y="2696050"/>
                  <a:pt x="484909" y="2742232"/>
                  <a:pt x="581891" y="2668341"/>
                </a:cubicBezTo>
                <a:cubicBezTo>
                  <a:pt x="678873" y="2594450"/>
                  <a:pt x="715819" y="2460522"/>
                  <a:pt x="803564" y="2252704"/>
                </a:cubicBezTo>
                <a:cubicBezTo>
                  <a:pt x="891310" y="2044886"/>
                  <a:pt x="1004455" y="1716995"/>
                  <a:pt x="1108364" y="1421432"/>
                </a:cubicBezTo>
                <a:cubicBezTo>
                  <a:pt x="1212273" y="1125869"/>
                  <a:pt x="1302327" y="705614"/>
                  <a:pt x="1427018" y="479323"/>
                </a:cubicBezTo>
                <a:cubicBezTo>
                  <a:pt x="1551709" y="253032"/>
                  <a:pt x="1602509" y="142195"/>
                  <a:pt x="1856509" y="63686"/>
                </a:cubicBezTo>
                <a:cubicBezTo>
                  <a:pt x="2110509" y="-14823"/>
                  <a:pt x="2530763" y="-3278"/>
                  <a:pt x="2951018" y="8268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5E18360-7927-C945-9496-5B35575FC967}"/>
              </a:ext>
            </a:extLst>
          </p:cNvPr>
          <p:cNvSpPr/>
          <p:nvPr/>
        </p:nvSpPr>
        <p:spPr>
          <a:xfrm>
            <a:off x="4228417" y="2630031"/>
            <a:ext cx="2611580" cy="2710303"/>
          </a:xfrm>
          <a:custGeom>
            <a:avLst/>
            <a:gdLst>
              <a:gd name="connsiteX0" fmla="*/ 0 w 2951018"/>
              <a:gd name="connsiteY0" fmla="*/ 2668341 h 2710303"/>
              <a:gd name="connsiteX1" fmla="*/ 221673 w 2951018"/>
              <a:gd name="connsiteY1" fmla="*/ 2696050 h 2710303"/>
              <a:gd name="connsiteX2" fmla="*/ 581891 w 2951018"/>
              <a:gd name="connsiteY2" fmla="*/ 2668341 h 2710303"/>
              <a:gd name="connsiteX3" fmla="*/ 803564 w 2951018"/>
              <a:gd name="connsiteY3" fmla="*/ 2252704 h 2710303"/>
              <a:gd name="connsiteX4" fmla="*/ 1108364 w 2951018"/>
              <a:gd name="connsiteY4" fmla="*/ 1421432 h 2710303"/>
              <a:gd name="connsiteX5" fmla="*/ 1427018 w 2951018"/>
              <a:gd name="connsiteY5" fmla="*/ 479323 h 2710303"/>
              <a:gd name="connsiteX6" fmla="*/ 1856509 w 2951018"/>
              <a:gd name="connsiteY6" fmla="*/ 63686 h 2710303"/>
              <a:gd name="connsiteX7" fmla="*/ 2951018 w 2951018"/>
              <a:gd name="connsiteY7" fmla="*/ 8268 h 27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1018" h="2710303">
                <a:moveTo>
                  <a:pt x="0" y="2668341"/>
                </a:moveTo>
                <a:cubicBezTo>
                  <a:pt x="62345" y="2682195"/>
                  <a:pt x="124691" y="2696050"/>
                  <a:pt x="221673" y="2696050"/>
                </a:cubicBezTo>
                <a:cubicBezTo>
                  <a:pt x="318655" y="2696050"/>
                  <a:pt x="484909" y="2742232"/>
                  <a:pt x="581891" y="2668341"/>
                </a:cubicBezTo>
                <a:cubicBezTo>
                  <a:pt x="678873" y="2594450"/>
                  <a:pt x="715819" y="2460522"/>
                  <a:pt x="803564" y="2252704"/>
                </a:cubicBezTo>
                <a:cubicBezTo>
                  <a:pt x="891310" y="2044886"/>
                  <a:pt x="1004455" y="1716995"/>
                  <a:pt x="1108364" y="1421432"/>
                </a:cubicBezTo>
                <a:cubicBezTo>
                  <a:pt x="1212273" y="1125869"/>
                  <a:pt x="1302327" y="705614"/>
                  <a:pt x="1427018" y="479323"/>
                </a:cubicBezTo>
                <a:cubicBezTo>
                  <a:pt x="1551709" y="253032"/>
                  <a:pt x="1602509" y="142195"/>
                  <a:pt x="1856509" y="63686"/>
                </a:cubicBezTo>
                <a:cubicBezTo>
                  <a:pt x="2110509" y="-14823"/>
                  <a:pt x="2530763" y="-3278"/>
                  <a:pt x="2951018" y="826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C9873-4CB9-EE49-A0DD-410E05D3F8C8}"/>
              </a:ext>
            </a:extLst>
          </p:cNvPr>
          <p:cNvSpPr txBox="1"/>
          <p:nvPr/>
        </p:nvSpPr>
        <p:spPr>
          <a:xfrm>
            <a:off x="3807100" y="548366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6CC083-6E40-884C-AC71-36223B5ECF7E}"/>
              </a:ext>
            </a:extLst>
          </p:cNvPr>
          <p:cNvSpPr txBox="1"/>
          <p:nvPr/>
        </p:nvSpPr>
        <p:spPr>
          <a:xfrm rot="16200000">
            <a:off x="-623722" y="3415146"/>
            <a:ext cx="324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Доля новых штаммов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CB884-8B5F-6B4B-AC40-3843DF79CAE7}"/>
              </a:ext>
            </a:extLst>
          </p:cNvPr>
          <p:cNvSpPr txBox="1"/>
          <p:nvPr/>
        </p:nvSpPr>
        <p:spPr>
          <a:xfrm>
            <a:off x="3076186" y="371519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s</a:t>
            </a:r>
            <a:r>
              <a:rPr lang="en-FR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2E9FC-73A7-A348-9280-3CEC9477D515}"/>
              </a:ext>
            </a:extLst>
          </p:cNvPr>
          <p:cNvSpPr txBox="1"/>
          <p:nvPr/>
        </p:nvSpPr>
        <p:spPr>
          <a:xfrm>
            <a:off x="2257273" y="371519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s</a:t>
            </a:r>
            <a:r>
              <a:rPr lang="en-FR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4D0A13-5423-B541-9C41-DEA1F873755D}"/>
              </a:ext>
            </a:extLst>
          </p:cNvPr>
          <p:cNvSpPr txBox="1"/>
          <p:nvPr/>
        </p:nvSpPr>
        <p:spPr>
          <a:xfrm>
            <a:off x="4093236" y="37199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s</a:t>
            </a:r>
            <a:r>
              <a:rPr lang="en-FR" baseline="-250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5A9737-E06E-EF4D-BF26-66E198E63846}"/>
              </a:ext>
            </a:extLst>
          </p:cNvPr>
          <p:cNvSpPr txBox="1"/>
          <p:nvPr/>
        </p:nvSpPr>
        <p:spPr>
          <a:xfrm>
            <a:off x="5217617" y="37327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s</a:t>
            </a:r>
            <a:r>
              <a:rPr lang="en-FR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1F99CE-E6B6-184A-9F78-8C372CA482A6}"/>
              </a:ext>
            </a:extLst>
          </p:cNvPr>
          <p:cNvSpPr txBox="1"/>
          <p:nvPr/>
        </p:nvSpPr>
        <p:spPr>
          <a:xfrm>
            <a:off x="2269631" y="6146247"/>
            <a:ext cx="533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Много таких мутаций, делаем гистограмму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FC9E9-04F7-C14E-ABC2-DFE895FD1911}"/>
              </a:ext>
            </a:extLst>
          </p:cNvPr>
          <p:cNvSpPr txBox="1"/>
          <p:nvPr/>
        </p:nvSpPr>
        <p:spPr>
          <a:xfrm>
            <a:off x="5782656" y="160870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N</a:t>
            </a:r>
            <a:r>
              <a:rPr lang="en-RU" dirty="0">
                <a:latin typeface="Symbol" pitchFamily="2" charset="2"/>
              </a:rPr>
              <a:t>m</a:t>
            </a:r>
            <a:r>
              <a:rPr lang="en-RU" dirty="0"/>
              <a:t> &gt;&gt; 1, NU</a:t>
            </a:r>
            <a:r>
              <a:rPr lang="en-RU" baseline="-25000" dirty="0"/>
              <a:t>b</a:t>
            </a:r>
            <a:r>
              <a:rPr lang="en-RU" dirty="0"/>
              <a:t> &lt;&lt;1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A9A56-C3BF-6245-9BA8-CF6230FB65A2}"/>
              </a:ext>
            </a:extLst>
          </p:cNvPr>
          <p:cNvSpPr txBox="1"/>
          <p:nvPr/>
        </p:nvSpPr>
        <p:spPr>
          <a:xfrm>
            <a:off x="998356" y="1608706"/>
            <a:ext cx="343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Число зараженных клеток </a:t>
            </a:r>
            <a:r>
              <a:rPr lang="en-US" dirty="0">
                <a:solidFill>
                  <a:srgbClr val="C00000"/>
                </a:solidFill>
              </a:rPr>
              <a:t>N</a:t>
            </a:r>
            <a:endParaRPr lang="en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F7D8-2D35-554A-8288-1B3878E92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7150" y="184087"/>
            <a:ext cx="7385050" cy="1143000"/>
          </a:xfrm>
        </p:spPr>
        <p:txBody>
          <a:bodyPr/>
          <a:lstStyle/>
          <a:p>
            <a:r>
              <a:rPr lang="ru-RU" dirty="0"/>
              <a:t>Распределение выгодных аллелей по </a:t>
            </a:r>
            <a:r>
              <a:rPr lang="en-US" i="1" dirty="0">
                <a:solidFill>
                  <a:schemeClr val="tx1"/>
                </a:solidFill>
              </a:rPr>
              <a:t>s</a:t>
            </a:r>
            <a:endParaRPr lang="en-FR" i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BCEAE-CC3D-B142-80F2-0B42C5F8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9" y="1786870"/>
            <a:ext cx="1403599" cy="355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072750-1226-1E4F-9B2E-F3B18DB2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54" y="1503481"/>
            <a:ext cx="609672" cy="4674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27DB0A-C90D-694E-8D4A-911530D97FF1}"/>
              </a:ext>
            </a:extLst>
          </p:cNvPr>
          <p:cNvSpPr txBox="1"/>
          <p:nvPr/>
        </p:nvSpPr>
        <p:spPr>
          <a:xfrm>
            <a:off x="3993726" y="1552523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 вероятность фиксации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5CFF6C-C509-454B-81CB-CD7DAD56A4E9}"/>
              </a:ext>
            </a:extLst>
          </p:cNvPr>
          <p:cNvSpPr txBox="1"/>
          <p:nvPr/>
        </p:nvSpPr>
        <p:spPr>
          <a:xfrm>
            <a:off x="4336204" y="2007261"/>
            <a:ext cx="471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плотность распределения </a:t>
            </a:r>
            <a:r>
              <a:rPr lang="en-US" dirty="0"/>
              <a:t>s </a:t>
            </a:r>
            <a:r>
              <a:rPr lang="ru-RU" dirty="0"/>
              <a:t>в момент </a:t>
            </a:r>
            <a:r>
              <a:rPr lang="en-US" dirty="0"/>
              <a:t>t</a:t>
            </a:r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BA4F9E-6928-884B-9B00-D72241B6A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74" y="2745423"/>
            <a:ext cx="4206711" cy="3902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56ED3-ECAD-454F-BBA9-085ACE7E2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99" y="2038444"/>
            <a:ext cx="886792" cy="3069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048987-B2BC-A04F-AB4D-1808C9BF958C}"/>
              </a:ext>
            </a:extLst>
          </p:cNvPr>
          <p:cNvSpPr/>
          <p:nvPr/>
        </p:nvSpPr>
        <p:spPr>
          <a:xfrm>
            <a:off x="4967565" y="2267919"/>
            <a:ext cx="1022418" cy="33814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7622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7D3-4DFD-E841-9776-7C0F8B9EF4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131" y="274645"/>
            <a:ext cx="6508750" cy="1143000"/>
          </a:xfrm>
        </p:spPr>
        <p:txBody>
          <a:bodyPr/>
          <a:lstStyle/>
          <a:p>
            <a:r>
              <a:rPr lang="ru-RU" dirty="0"/>
              <a:t>Плотность распределения выгодных аллелей  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6DCDF-6AF9-9445-99CC-6965214CB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52" y="1720274"/>
            <a:ext cx="2656938" cy="563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E4B626-529D-2548-9466-971B6B873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9" y="3267025"/>
            <a:ext cx="722343" cy="469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DFD1F-E2B0-EE48-AF4B-75047F527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8" y="2444055"/>
            <a:ext cx="622830" cy="391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5B6B6-1FA1-2C48-B0E3-851B4ACB4EE1}"/>
              </a:ext>
            </a:extLst>
          </p:cNvPr>
          <p:cNvSpPr txBox="1"/>
          <p:nvPr/>
        </p:nvSpPr>
        <p:spPr>
          <a:xfrm>
            <a:off x="1723555" y="2431949"/>
            <a:ext cx="63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Вероятность того что локус имеет невыгодную аллель</a:t>
            </a:r>
          </a:p>
          <a:p>
            <a:r>
              <a:rPr lang="ru-RU" dirty="0">
                <a:solidFill>
                  <a:srgbClr val="C00000"/>
                </a:solidFill>
              </a:rPr>
              <a:t>Результат недавней эволюции популяции</a:t>
            </a:r>
            <a:endParaRPr lang="en-FR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EFD42-3556-F149-9E90-1CA04E40EF50}"/>
              </a:ext>
            </a:extLst>
          </p:cNvPr>
          <p:cNvSpPr txBox="1"/>
          <p:nvPr/>
        </p:nvSpPr>
        <p:spPr>
          <a:xfrm>
            <a:off x="1723555" y="3267025"/>
            <a:ext cx="7064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Вероятность того что эффект мутации в интервале </a:t>
            </a:r>
            <a:r>
              <a:rPr lang="en-FR"/>
              <a:t>[</a:t>
            </a:r>
            <a:r>
              <a:rPr lang="en-FR" dirty="0"/>
              <a:t>s, s+</a:t>
            </a:r>
            <a:r>
              <a:rPr lang="en-FR"/>
              <a:t>ds]</a:t>
            </a:r>
            <a:endParaRPr lang="ru-RU" dirty="0"/>
          </a:p>
          <a:p>
            <a:r>
              <a:rPr lang="ru-RU" dirty="0">
                <a:solidFill>
                  <a:srgbClr val="C00000"/>
                </a:solidFill>
              </a:rPr>
              <a:t>Внутреннее биохимическое свойство</a:t>
            </a:r>
            <a:endParaRPr lang="en-FR">
              <a:solidFill>
                <a:srgbClr val="C00000"/>
              </a:solidFill>
            </a:endParaRPr>
          </a:p>
          <a:p>
            <a:r>
              <a:rPr lang="en-FR"/>
              <a:t> 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180DB-71E6-F642-9AF7-B0B3AD8BFA1D}"/>
              </a:ext>
            </a:extLst>
          </p:cNvPr>
          <p:cNvSpPr txBox="1"/>
          <p:nvPr/>
        </p:nvSpPr>
        <p:spPr>
          <a:xfrm>
            <a:off x="658169" y="4379100"/>
            <a:ext cx="6197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Цели</a:t>
            </a:r>
            <a:r>
              <a:rPr lang="en-FR">
                <a:solidFill>
                  <a:srgbClr val="C00000"/>
                </a:solidFill>
              </a:rPr>
              <a:t>: 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C00000"/>
                </a:solidFill>
              </a:rPr>
              <a:t>вывести</a:t>
            </a:r>
            <a:r>
              <a:rPr lang="en-FR" i="1"/>
              <a:t> </a:t>
            </a:r>
            <a:r>
              <a:rPr lang="en-FR" i="1" dirty="0"/>
              <a:t>f</a:t>
            </a:r>
            <a:r>
              <a:rPr lang="en-FR" dirty="0"/>
              <a:t>(</a:t>
            </a:r>
            <a:r>
              <a:rPr lang="en-FR" i="1" dirty="0"/>
              <a:t>s,t</a:t>
            </a:r>
            <a:r>
              <a:rPr lang="en-FR"/>
              <a:t>) </a:t>
            </a:r>
            <a:r>
              <a:rPr lang="ru-RU" dirty="0">
                <a:solidFill>
                  <a:srgbClr val="C00000"/>
                </a:solidFill>
              </a:rPr>
              <a:t>аналитически и проверить численно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C00000"/>
                </a:solidFill>
              </a:rPr>
              <a:t>найти способ измерить </a:t>
            </a:r>
            <a:r>
              <a:rPr lang="en-FR">
                <a:solidFill>
                  <a:srgbClr val="002060"/>
                </a:solidFill>
              </a:rPr>
              <a:t>g</a:t>
            </a:r>
            <a:r>
              <a:rPr lang="en-FR" dirty="0">
                <a:solidFill>
                  <a:srgbClr val="002060"/>
                </a:solidFill>
              </a:rPr>
              <a:t>(s</a:t>
            </a:r>
            <a:r>
              <a:rPr lang="en-FR">
                <a:solidFill>
                  <a:srgbClr val="002060"/>
                </a:solidFill>
              </a:rPr>
              <a:t>)  </a:t>
            </a:r>
            <a:r>
              <a:rPr lang="ru-RU" dirty="0">
                <a:solidFill>
                  <a:srgbClr val="C00000"/>
                </a:solidFill>
              </a:rPr>
              <a:t>из геномных данных</a:t>
            </a:r>
            <a:endParaRPr lang="en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6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7D3-4DFD-E841-9776-7C0F8B9EF4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963" y="-211361"/>
            <a:ext cx="7407275" cy="1143000"/>
          </a:xfrm>
        </p:spPr>
        <p:txBody>
          <a:bodyPr/>
          <a:lstStyle/>
          <a:p>
            <a:r>
              <a:rPr lang="ru-RU" dirty="0"/>
              <a:t>Модель 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6F398-D094-7D49-9B53-B70F15E3A253}"/>
              </a:ext>
            </a:extLst>
          </p:cNvPr>
          <p:cNvSpPr txBox="1"/>
          <p:nvPr/>
        </p:nvSpPr>
        <p:spPr>
          <a:xfrm>
            <a:off x="517374" y="2011491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Фитнесс</a:t>
            </a:r>
            <a:r>
              <a:rPr lang="en-FR" dirty="0"/>
              <a:t> X </a:t>
            </a:r>
            <a:r>
              <a:rPr lang="ru-RU" dirty="0"/>
              <a:t>=</a:t>
            </a:r>
            <a:r>
              <a:rPr lang="en-FR" dirty="0"/>
              <a:t> W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3DB08-61A1-3246-8560-12BA8ECC2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46" y="1917447"/>
            <a:ext cx="2229680" cy="5574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00AB24-F69B-2B47-928E-7728865C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9" y="2737046"/>
            <a:ext cx="1572936" cy="3852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EAE759-70D9-944D-9F4B-8EE8AC28FA8C}"/>
              </a:ext>
            </a:extLst>
          </p:cNvPr>
          <p:cNvSpPr txBox="1"/>
          <p:nvPr/>
        </p:nvSpPr>
        <p:spPr>
          <a:xfrm>
            <a:off x="3640846" y="2761554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Выгодная</a:t>
            </a:r>
            <a:r>
              <a:rPr lang="ru-RU" dirty="0"/>
              <a:t> </a:t>
            </a:r>
            <a:r>
              <a:rPr lang="ru-RU" dirty="0">
                <a:solidFill>
                  <a:srgbClr val="C00000"/>
                </a:solidFill>
              </a:rPr>
              <a:t>или невыгодная аллель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5608C4-26FD-1D4D-86DD-4C809A6C3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3" y="3297022"/>
            <a:ext cx="580611" cy="3870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5119D-1A96-DD47-8102-A405D50EE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8" y="3397527"/>
            <a:ext cx="760648" cy="3141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E0B6D2-8854-654E-A47C-158F804959A6}"/>
              </a:ext>
            </a:extLst>
          </p:cNvPr>
          <p:cNvSpPr txBox="1"/>
          <p:nvPr/>
        </p:nvSpPr>
        <p:spPr>
          <a:xfrm>
            <a:off x="3640846" y="3319216"/>
            <a:ext cx="404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Наилучшая последовательность</a:t>
            </a:r>
            <a:r>
              <a:rPr lang="ru-RU" dirty="0"/>
              <a:t>,</a:t>
            </a:r>
            <a:endParaRPr lang="en-FR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B3E86A-1A56-8246-8264-96D4E07D17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8" y="3898071"/>
            <a:ext cx="674116" cy="3852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543957F-CF69-3548-91D1-5C94B6FE2FEB}"/>
              </a:ext>
            </a:extLst>
          </p:cNvPr>
          <p:cNvSpPr txBox="1"/>
          <p:nvPr/>
        </p:nvSpPr>
        <p:spPr>
          <a:xfrm>
            <a:off x="3640846" y="3913948"/>
            <a:ext cx="404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Возможна выгодная мутация, вероятность </a:t>
            </a:r>
            <a:r>
              <a:rPr lang="en-US" dirty="0">
                <a:latin typeface="Symbol" pitchFamily="2" charset="2"/>
              </a:rPr>
              <a:t>m</a:t>
            </a:r>
            <a:endParaRPr lang="en-FR" dirty="0">
              <a:latin typeface="Symbol" pitchFamily="2" charset="2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D8F1A5-FD4F-2443-B388-54438FD2CD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3" y="4728412"/>
            <a:ext cx="2651358" cy="9384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CDBA136-A07A-C446-BF19-987D9CC810F1}"/>
              </a:ext>
            </a:extLst>
          </p:cNvPr>
          <p:cNvSpPr txBox="1"/>
          <p:nvPr/>
        </p:nvSpPr>
        <p:spPr>
          <a:xfrm>
            <a:off x="3622482" y="5012947"/>
            <a:ext cx="473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Пример: Гауссово распределение </a:t>
            </a:r>
            <a:r>
              <a:rPr lang="en-US" dirty="0"/>
              <a:t>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0239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7D3-4DFD-E841-9776-7C0F8B9EF4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8313" y="-309563"/>
            <a:ext cx="7405687" cy="1143001"/>
          </a:xfrm>
        </p:spPr>
        <p:txBody>
          <a:bodyPr/>
          <a:lstStyle/>
          <a:p>
            <a:r>
              <a:rPr lang="ru-RU" dirty="0"/>
              <a:t>Результаты (выборка 100)  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6A7DE-6075-1D46-B0BE-12D4FD8DC3D4}"/>
              </a:ext>
            </a:extLst>
          </p:cNvPr>
          <p:cNvSpPr txBox="1"/>
          <p:nvPr/>
        </p:nvSpPr>
        <p:spPr>
          <a:xfrm>
            <a:off x="1129231" y="893976"/>
            <a:ext cx="396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f(0) = 0.2</a:t>
            </a:r>
            <a:r>
              <a:rPr lang="ru-RU" dirty="0"/>
              <a:t>, </a:t>
            </a:r>
            <a:r>
              <a:rPr lang="en-US" dirty="0"/>
              <a:t>N=10</a:t>
            </a:r>
            <a:r>
              <a:rPr lang="en-US" baseline="30000" dirty="0"/>
              <a:t>4</a:t>
            </a:r>
            <a:r>
              <a:rPr lang="en-US" dirty="0"/>
              <a:t>, 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L=0.05, L=100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C63AD-98A9-F847-B213-C83A2CCCE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1" y="1503416"/>
            <a:ext cx="2453181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7ECCF-2A57-7344-93EC-9705E050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22" y="1574584"/>
            <a:ext cx="2171781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EAB36F-CAB8-C947-9A7A-CA09402EF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03" y="1693952"/>
            <a:ext cx="2356508" cy="2356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7EE011-A381-A14B-AF08-653F44DCD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7" y="3929992"/>
            <a:ext cx="4377302" cy="252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EFB0BC-682C-2845-9F79-973BEB8EA1A1}"/>
              </a:ext>
            </a:extLst>
          </p:cNvPr>
          <p:cNvGrpSpPr/>
          <p:nvPr/>
        </p:nvGrpSpPr>
        <p:grpSpPr>
          <a:xfrm>
            <a:off x="4946203" y="3948280"/>
            <a:ext cx="2405854" cy="2520000"/>
            <a:chOff x="4946203" y="3948280"/>
            <a:chExt cx="2405854" cy="252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3C187E-A4BB-2B45-B04E-4FE82810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203" y="3948280"/>
              <a:ext cx="2405854" cy="25200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D07DA2-6E61-FA4D-BCE1-3DC1D5BF8402}"/>
                </a:ext>
              </a:extLst>
            </p:cNvPr>
            <p:cNvCxnSpPr/>
            <p:nvPr/>
          </p:nvCxnSpPr>
          <p:spPr>
            <a:xfrm flipH="1">
              <a:off x="5907024" y="4498848"/>
              <a:ext cx="1097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F4DDAE-7A5D-6F4C-9EF8-98215D913752}"/>
              </a:ext>
            </a:extLst>
          </p:cNvPr>
          <p:cNvSpPr txBox="1"/>
          <p:nvPr/>
        </p:nvSpPr>
        <p:spPr>
          <a:xfrm>
            <a:off x="5135871" y="1345794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новые мутации!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622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7D3-4DFD-E841-9776-7C0F8B9E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50" y="327788"/>
            <a:ext cx="7406374" cy="1143000"/>
          </a:xfrm>
        </p:spPr>
        <p:txBody>
          <a:bodyPr/>
          <a:lstStyle/>
          <a:p>
            <a:r>
              <a:rPr lang="ru-RU" dirty="0"/>
              <a:t>Ранние времена</a:t>
            </a:r>
            <a:br>
              <a:rPr lang="ru-RU" dirty="0"/>
            </a:br>
            <a:endParaRPr lang="en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1CC001-D9C9-254F-987F-5614BB357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57" y="387479"/>
            <a:ext cx="1212850" cy="4728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7D2752-6EBE-7F46-8202-056D2552F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6" y="4271711"/>
            <a:ext cx="1741277" cy="9149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5861F7-C130-C147-A0BD-A1D0BEE83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9" y="5341869"/>
            <a:ext cx="580550" cy="38703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7F5C10B-4619-324B-95B8-3F8131B09AB1}"/>
              </a:ext>
            </a:extLst>
          </p:cNvPr>
          <p:cNvGrpSpPr/>
          <p:nvPr/>
        </p:nvGrpSpPr>
        <p:grpSpPr>
          <a:xfrm>
            <a:off x="6631163" y="210788"/>
            <a:ext cx="2405854" cy="2520000"/>
            <a:chOff x="4946203" y="3948280"/>
            <a:chExt cx="2405854" cy="2520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B0D6DAB-95B0-854E-9D59-211D7308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203" y="3948280"/>
              <a:ext cx="2405854" cy="252000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4D9A95-DBF8-0C47-A7BE-0DAE191A494A}"/>
                </a:ext>
              </a:extLst>
            </p:cNvPr>
            <p:cNvCxnSpPr/>
            <p:nvPr/>
          </p:nvCxnSpPr>
          <p:spPr>
            <a:xfrm flipH="1">
              <a:off x="5907024" y="4498848"/>
              <a:ext cx="1097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3186C13-A62A-AF44-92B1-812EC2FD7385}"/>
              </a:ext>
            </a:extLst>
          </p:cNvPr>
          <p:cNvSpPr/>
          <p:nvPr/>
        </p:nvSpPr>
        <p:spPr>
          <a:xfrm>
            <a:off x="7289523" y="210788"/>
            <a:ext cx="1569949" cy="2223653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865568-8432-DC4B-B38C-99515B0BF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64" y="2948812"/>
            <a:ext cx="3860800" cy="358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E21A77-3F17-A749-961E-F11D2E068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5328" y="4307001"/>
            <a:ext cx="2656938" cy="5635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2DBA1A-3646-304A-A399-C2FFA2DA2264}"/>
              </a:ext>
            </a:extLst>
          </p:cNvPr>
          <p:cNvSpPr txBox="1"/>
          <p:nvPr/>
        </p:nvSpPr>
        <p:spPr>
          <a:xfrm>
            <a:off x="494259" y="3875215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Логарифмический наклон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5B508-6E8B-DE4E-9DEF-B7E334CDC0EA}"/>
              </a:ext>
            </a:extLst>
          </p:cNvPr>
          <p:cNvSpPr txBox="1"/>
          <p:nvPr/>
        </p:nvSpPr>
        <p:spPr>
          <a:xfrm>
            <a:off x="351125" y="1818983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Все локусы полиморфны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43DB6-0C45-494E-8646-9D4C886C247D}"/>
              </a:ext>
            </a:extLst>
          </p:cNvPr>
          <p:cNvSpPr txBox="1"/>
          <p:nvPr/>
        </p:nvSpPr>
        <p:spPr>
          <a:xfrm>
            <a:off x="284528" y="1339634"/>
            <a:ext cx="632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Отрицательный ест. отбор, новые мутации не важны</a:t>
            </a:r>
            <a:endParaRPr lang="en-RU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C12A6-EDFC-6B41-AFD8-B19D9A9C3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20" y="2434441"/>
            <a:ext cx="3835904" cy="12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C7D3-4DFD-E841-9776-7C0F8B9E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33" y="279059"/>
            <a:ext cx="7406374" cy="1143000"/>
          </a:xfrm>
        </p:spPr>
        <p:txBody>
          <a:bodyPr/>
          <a:lstStyle/>
          <a:p>
            <a:r>
              <a:rPr lang="ru-RU" dirty="0"/>
              <a:t>Долгие времена: </a:t>
            </a:r>
            <a:br>
              <a:rPr lang="ru-RU" dirty="0"/>
            </a:br>
            <a:r>
              <a:rPr lang="ru-RU" dirty="0"/>
              <a:t>мутация очень важна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08A54-177C-7B41-AA97-2CBEAEDF035B}"/>
              </a:ext>
            </a:extLst>
          </p:cNvPr>
          <p:cNvSpPr txBox="1"/>
          <p:nvPr/>
        </p:nvSpPr>
        <p:spPr>
          <a:xfrm>
            <a:off x="270806" y="1732426"/>
            <a:ext cx="76009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C00000"/>
                </a:solidFill>
              </a:rPr>
              <a:t>Бегущая волна за счет новых  клонов на краю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C00000"/>
                </a:solidFill>
              </a:rPr>
              <a:t>Полиморфные локусы волны </a:t>
            </a:r>
            <a:r>
              <a:rPr lang="ru-RU" sz="1600" dirty="0" err="1">
                <a:solidFill>
                  <a:srgbClr val="C00000"/>
                </a:solidFill>
              </a:rPr>
              <a:t>немногочислены</a:t>
            </a:r>
            <a:endParaRPr lang="ru-RU" sz="16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C00000"/>
                </a:solidFill>
              </a:rPr>
              <a:t>Почти все локусы — до волны или после волны и почти мономорфны</a:t>
            </a:r>
            <a:r>
              <a:rPr lang="ru-RU" sz="1600" dirty="0"/>
              <a:t>, 0</a:t>
            </a:r>
            <a:r>
              <a:rPr lang="ru-RU" sz="1600" dirty="0">
                <a:solidFill>
                  <a:srgbClr val="0070C0"/>
                </a:solidFill>
              </a:rPr>
              <a:t> (синее) </a:t>
            </a:r>
            <a:r>
              <a:rPr lang="ru-RU" sz="1600" dirty="0">
                <a:solidFill>
                  <a:srgbClr val="C00000"/>
                </a:solidFill>
              </a:rPr>
              <a:t>или</a:t>
            </a:r>
            <a:r>
              <a:rPr lang="ru-RU" sz="1600" dirty="0"/>
              <a:t> 1</a:t>
            </a:r>
            <a:r>
              <a:rPr lang="ru-RU" sz="1600" dirty="0">
                <a:solidFill>
                  <a:srgbClr val="C00000"/>
                </a:solidFill>
              </a:rPr>
              <a:t> </a:t>
            </a:r>
            <a:r>
              <a:rPr lang="ru-RU" sz="1600" dirty="0">
                <a:solidFill>
                  <a:srgbClr val="FFC000"/>
                </a:solidFill>
              </a:rPr>
              <a:t>(желтое)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C00000"/>
                </a:solidFill>
              </a:rPr>
              <a:t>Положение мономорфных локусов </a:t>
            </a:r>
            <a:r>
              <a:rPr lang="en-US" sz="1600" dirty="0"/>
              <a:t>1 </a:t>
            </a:r>
            <a:r>
              <a:rPr lang="ru-RU" sz="1600" dirty="0">
                <a:solidFill>
                  <a:srgbClr val="C00000"/>
                </a:solidFill>
              </a:rPr>
              <a:t>сильно отличается между реализациями (прогонами Монте Карло)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C00000"/>
                </a:solidFill>
              </a:rPr>
              <a:t>Средняя доля аллелей              определятся долей мономорфных</a:t>
            </a:r>
            <a:r>
              <a:rPr lang="en-US" sz="1600" dirty="0">
                <a:solidFill>
                  <a:srgbClr val="C00000"/>
                </a:solidFill>
              </a:rPr>
              <a:t>  </a:t>
            </a:r>
            <a:r>
              <a:rPr lang="ru-RU" sz="1600" dirty="0">
                <a:solidFill>
                  <a:srgbClr val="C00000"/>
                </a:solidFill>
              </a:rPr>
              <a:t>локусов с </a:t>
            </a:r>
            <a:r>
              <a:rPr lang="ru-RU" sz="1600" dirty="0" err="1">
                <a:solidFill>
                  <a:srgbClr val="C00000"/>
                </a:solidFill>
              </a:rPr>
              <a:t>аллелем</a:t>
            </a:r>
            <a:r>
              <a:rPr lang="ru-RU" sz="1600" dirty="0">
                <a:solidFill>
                  <a:srgbClr val="C00000"/>
                </a:solidFill>
              </a:rPr>
              <a:t> </a:t>
            </a:r>
            <a:r>
              <a:rPr lang="ru-RU" sz="1600" dirty="0"/>
              <a:t>1</a:t>
            </a:r>
            <a:endParaRPr lang="en-FR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rgbClr val="C00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02B51A-29EB-8C42-924E-4E30401CF17A}"/>
              </a:ext>
            </a:extLst>
          </p:cNvPr>
          <p:cNvGrpSpPr/>
          <p:nvPr/>
        </p:nvGrpSpPr>
        <p:grpSpPr>
          <a:xfrm>
            <a:off x="1700213" y="5122132"/>
            <a:ext cx="5796376" cy="1519452"/>
            <a:chOff x="1700213" y="5122132"/>
            <a:chExt cx="5796376" cy="151945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BCD9410-3D1C-7948-97BC-CAF533B487E2}"/>
                </a:ext>
              </a:extLst>
            </p:cNvPr>
            <p:cNvGrpSpPr/>
            <p:nvPr/>
          </p:nvGrpSpPr>
          <p:grpSpPr>
            <a:xfrm>
              <a:off x="1700213" y="5920191"/>
              <a:ext cx="4043362" cy="4561"/>
              <a:chOff x="1700213" y="5920191"/>
              <a:chExt cx="4043362" cy="456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054AA9A-9D45-4B4A-94B8-3B248B42EF8E}"/>
                  </a:ext>
                </a:extLst>
              </p:cNvPr>
              <p:cNvCxnSpPr/>
              <p:nvPr/>
            </p:nvCxnSpPr>
            <p:spPr>
              <a:xfrm>
                <a:off x="1700213" y="5924752"/>
                <a:ext cx="528637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25B770-471D-F04A-88DA-92C1628A477F}"/>
                  </a:ext>
                </a:extLst>
              </p:cNvPr>
              <p:cNvCxnSpPr/>
              <p:nvPr/>
            </p:nvCxnSpPr>
            <p:spPr>
              <a:xfrm>
                <a:off x="2228850" y="5924752"/>
                <a:ext cx="528637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371F020-6DF7-0F40-8208-2C138A51C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487" y="5924752"/>
                <a:ext cx="942976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3D4D0CE-68B9-8B47-81CA-91D1A9B2D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0463" y="5924752"/>
                <a:ext cx="38576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750D41B-A599-164C-8495-AB1C1CAC8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225" y="5920191"/>
                <a:ext cx="74295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A9FBF81-D370-8247-ACE6-DD2A4BB30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9175" y="5920191"/>
                <a:ext cx="91440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8BB799-9125-8E4B-9E05-7EDF99C1A610}"/>
                </a:ext>
              </a:extLst>
            </p:cNvPr>
            <p:cNvGrpSpPr/>
            <p:nvPr/>
          </p:nvGrpSpPr>
          <p:grpSpPr>
            <a:xfrm>
              <a:off x="1750219" y="6191956"/>
              <a:ext cx="4043362" cy="4561"/>
              <a:chOff x="1771650" y="6058303"/>
              <a:chExt cx="4043362" cy="456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2F122D1-F6F3-1A48-ADAE-FFF19B59FFF1}"/>
                  </a:ext>
                </a:extLst>
              </p:cNvPr>
              <p:cNvCxnSpPr/>
              <p:nvPr/>
            </p:nvCxnSpPr>
            <p:spPr>
              <a:xfrm>
                <a:off x="5286375" y="6058303"/>
                <a:ext cx="528637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B6D3CF-564F-D947-AD4B-AB4F72C8DD44}"/>
                  </a:ext>
                </a:extLst>
              </p:cNvPr>
              <p:cNvCxnSpPr/>
              <p:nvPr/>
            </p:nvCxnSpPr>
            <p:spPr>
              <a:xfrm>
                <a:off x="1771650" y="6062864"/>
                <a:ext cx="528637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9F3662-A9F2-A345-8C59-4454F8FEB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0287" y="6062864"/>
                <a:ext cx="942976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2E2CCFD-FE5E-C148-AFDD-4AA64FF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3263" y="6062864"/>
                <a:ext cx="38576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776D6C1-6AD2-4047-BD4F-DB14B6AC2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9025" y="6058303"/>
                <a:ext cx="74295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2F14BF9-2720-6C45-96F2-D359AFDD0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1975" y="6058303"/>
                <a:ext cx="91440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515BD89-6022-0440-B0A9-462D090B9F15}"/>
                </a:ext>
              </a:extLst>
            </p:cNvPr>
            <p:cNvGrpSpPr/>
            <p:nvPr/>
          </p:nvGrpSpPr>
          <p:grpSpPr>
            <a:xfrm>
              <a:off x="1700213" y="6472641"/>
              <a:ext cx="4043362" cy="4561"/>
              <a:chOff x="1814513" y="6244041"/>
              <a:chExt cx="4043362" cy="456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70DD895-4F07-774D-8647-674D284226CC}"/>
                  </a:ext>
                </a:extLst>
              </p:cNvPr>
              <p:cNvCxnSpPr/>
              <p:nvPr/>
            </p:nvCxnSpPr>
            <p:spPr>
              <a:xfrm>
                <a:off x="1814513" y="6248602"/>
                <a:ext cx="528637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DA11961-6838-2443-8326-F605ADE95756}"/>
                  </a:ext>
                </a:extLst>
              </p:cNvPr>
              <p:cNvCxnSpPr/>
              <p:nvPr/>
            </p:nvCxnSpPr>
            <p:spPr>
              <a:xfrm>
                <a:off x="2343150" y="6248602"/>
                <a:ext cx="528637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318790D-BF49-F243-B721-8EEF5C6BBF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1787" y="6248602"/>
                <a:ext cx="942976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9555567-9420-9549-ADF0-4E547D67A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763" y="6248602"/>
                <a:ext cx="38576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B8B2705-C4E8-4F43-8918-1A778C81E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0525" y="6244041"/>
                <a:ext cx="74295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3FCE3AA-5564-D449-A928-E3EE7F404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3475" y="6244041"/>
                <a:ext cx="914400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500E0-F14B-4041-AAB4-EBAA6AAB2B20}"/>
                </a:ext>
              </a:extLst>
            </p:cNvPr>
            <p:cNvSpPr txBox="1"/>
            <p:nvPr/>
          </p:nvSpPr>
          <p:spPr>
            <a:xfrm>
              <a:off x="6292093" y="5735525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прогон 1</a:t>
              </a:r>
              <a:endParaRPr lang="en-F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9E1EA9-736C-F74C-9891-04B5A79B64B6}"/>
                </a:ext>
              </a:extLst>
            </p:cNvPr>
            <p:cNvSpPr txBox="1"/>
            <p:nvPr/>
          </p:nvSpPr>
          <p:spPr>
            <a:xfrm>
              <a:off x="6302031" y="5961063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прогон 2</a:t>
              </a:r>
              <a:endParaRPr lang="en-FR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3ADFC4-4249-D54D-9833-7F3D5EBD44BD}"/>
                </a:ext>
              </a:extLst>
            </p:cNvPr>
            <p:cNvSpPr txBox="1"/>
            <p:nvPr/>
          </p:nvSpPr>
          <p:spPr>
            <a:xfrm>
              <a:off x="6289295" y="6215100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прогон 3</a:t>
              </a:r>
              <a:endParaRPr lang="en-FR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1222C1-F7D6-E143-AE7B-0C5B00E0525D}"/>
                </a:ext>
              </a:extLst>
            </p:cNvPr>
            <p:cNvCxnSpPr/>
            <p:nvPr/>
          </p:nvCxnSpPr>
          <p:spPr>
            <a:xfrm>
              <a:off x="2493168" y="5629277"/>
              <a:ext cx="0" cy="10123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6409EB-4DB4-834E-BB20-905877084F2B}"/>
                </a:ext>
              </a:extLst>
            </p:cNvPr>
            <p:cNvCxnSpPr/>
            <p:nvPr/>
          </p:nvCxnSpPr>
          <p:spPr>
            <a:xfrm>
              <a:off x="4457700" y="5598703"/>
              <a:ext cx="0" cy="10123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29C5B9-F052-3F43-AA74-322608EE1EDA}"/>
                </a:ext>
              </a:extLst>
            </p:cNvPr>
            <p:cNvSpPr txBox="1"/>
            <p:nvPr/>
          </p:nvSpPr>
          <p:spPr>
            <a:xfrm>
              <a:off x="2278856" y="513716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f(s</a:t>
              </a:r>
              <a:r>
                <a:rPr lang="en-US" baseline="-25000" dirty="0">
                  <a:solidFill>
                    <a:srgbClr val="0070C0"/>
                  </a:solidFill>
                </a:rPr>
                <a:t>1</a:t>
              </a:r>
              <a:r>
                <a:rPr lang="en-US" dirty="0">
                  <a:solidFill>
                    <a:srgbClr val="0070C0"/>
                  </a:solidFill>
                </a:rPr>
                <a:t>)</a:t>
              </a:r>
              <a:endParaRPr lang="en-FR" dirty="0">
                <a:solidFill>
                  <a:srgbClr val="0070C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332048-BA4F-8B49-9C2B-92D759E2AE75}"/>
                </a:ext>
              </a:extLst>
            </p:cNvPr>
            <p:cNvSpPr txBox="1"/>
            <p:nvPr/>
          </p:nvSpPr>
          <p:spPr>
            <a:xfrm>
              <a:off x="4130903" y="512213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f(s</a:t>
              </a:r>
              <a:r>
                <a:rPr lang="en-US" baseline="-25000" dirty="0">
                  <a:solidFill>
                    <a:srgbClr val="0070C0"/>
                  </a:solidFill>
                </a:rPr>
                <a:t>2</a:t>
              </a:r>
              <a:r>
                <a:rPr lang="en-US" dirty="0">
                  <a:solidFill>
                    <a:srgbClr val="0070C0"/>
                  </a:solidFill>
                </a:rPr>
                <a:t>)</a:t>
              </a:r>
              <a:endParaRPr lang="en-FR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AA5FCD-2F37-4A43-B5AD-12C5C05C79E1}"/>
              </a:ext>
            </a:extLst>
          </p:cNvPr>
          <p:cNvGrpSpPr/>
          <p:nvPr/>
        </p:nvGrpSpPr>
        <p:grpSpPr>
          <a:xfrm>
            <a:off x="6505007" y="190935"/>
            <a:ext cx="2405854" cy="2520000"/>
            <a:chOff x="4946203" y="3948280"/>
            <a:chExt cx="2405854" cy="25200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3DE3C1E-2401-4045-B626-6BD246BF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203" y="3948280"/>
              <a:ext cx="2405854" cy="2520000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A32FA9E-E503-6844-BD18-F4CCB8513B95}"/>
                </a:ext>
              </a:extLst>
            </p:cNvPr>
            <p:cNvCxnSpPr/>
            <p:nvPr/>
          </p:nvCxnSpPr>
          <p:spPr>
            <a:xfrm flipH="1">
              <a:off x="5907024" y="4498848"/>
              <a:ext cx="1097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821C3B7E-0D28-6148-A48C-7B366B1EBC32}"/>
              </a:ext>
            </a:extLst>
          </p:cNvPr>
          <p:cNvSpPr/>
          <p:nvPr/>
        </p:nvSpPr>
        <p:spPr>
          <a:xfrm>
            <a:off x="6857998" y="190935"/>
            <a:ext cx="271464" cy="2223653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5F612-F575-F247-82EB-0B6D2BEEA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10" y="374909"/>
            <a:ext cx="1268400" cy="4756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E3F9A16-F0F6-EA49-A484-2119B4334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47" y="4119448"/>
            <a:ext cx="674851" cy="4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3375AD-FDE7-0D45-A79F-9DD0E3C175D5}"/>
                  </a:ext>
                </a:extLst>
              </p:cNvPr>
              <p:cNvSpPr txBox="1"/>
              <p:nvPr/>
            </p:nvSpPr>
            <p:spPr>
              <a:xfrm>
                <a:off x="308919" y="1212887"/>
                <a:ext cx="8296532" cy="5434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Aдаптация медленная, распределение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невыгодных </a:t>
                </a:r>
                <a:r>
                  <a:rPr lang="en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аллелей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между геномами и локусами </a:t>
                </a:r>
                <a:r>
                  <a:rPr lang="en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находится в состоянии квазиравновесия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энтропия </a:t>
                </a:r>
                <a:endParaRPr lang="en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Э</a:t>
                </a:r>
                <a:r>
                  <a:rPr lang="en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нтропия </a:t>
                </a:r>
                <a14:m>
                  <m:oMath xmlns:m="http://schemas.openxmlformats.org/officeDocument/2006/math">
                    <m:r>
                      <a:rPr lang="en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максимальна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является функцией логарифма </a:t>
                </a:r>
                <a:r>
                  <a:rPr lang="en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приспособленност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генома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Если известно, что аллель на локусе невыгодная, то среднее число невыгодных аллелей на других локусах, при фиксированном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генома, меньше чем для выгодной аллели на локусе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Поэтому в</a:t>
                </a:r>
                <a:r>
                  <a:rPr lang="en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ероятност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:r>
                  <a:rPr lang="en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аллел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ей</a:t>
                </a:r>
                <a:r>
                  <a:rPr lang="en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RU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1−</m:t>
                    </m:r>
                    <m:d>
                      <m:dPr>
                        <m:begChr m:val="〈"/>
                        <m:endChr m:val="〉"/>
                        <m:ctrlPr>
                          <a:rPr lang="en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RU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RU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 локусе генома с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пропорциональны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соотвественно</a:t>
                </a:r>
                <a:endParaRPr lang="en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RU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d>
                        <m:dPr>
                          <m:begChr m:val="〈"/>
                          <m:endChr m:val="〉"/>
                          <m:ctrlP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algn="r">
                  <a:lnSpc>
                    <a:spcPct val="150000"/>
                  </a:lnSpc>
                </a:pPr>
                <a:endParaRPr lang="ru-RU" dirty="0"/>
              </a:p>
              <a:p>
                <a:pPr algn="ctr">
                  <a:lnSpc>
                    <a:spcPct val="150000"/>
                  </a:lnSpc>
                </a:pPr>
                <a:r>
                  <a:rPr lang="en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𝜕</m:t>
                    </m:r>
                    <m:r>
                      <a:rPr lang="en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𝜕</m:t>
                    </m:r>
                    <m:r>
                      <a:rPr lang="en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3375AD-FDE7-0D45-A79F-9DD0E3C17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9" y="1212887"/>
                <a:ext cx="8296532" cy="5434949"/>
              </a:xfrm>
              <a:prstGeom prst="rect">
                <a:avLst/>
              </a:prstGeom>
              <a:blipFill>
                <a:blip r:embed="rId2"/>
                <a:stretch>
                  <a:fillRect l="-459" r="-612" b="-69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BB5E06F-90AB-6941-A76E-848C9DE70A8A}"/>
              </a:ext>
            </a:extLst>
          </p:cNvPr>
          <p:cNvSpPr txBox="1">
            <a:spLocks/>
          </p:cNvSpPr>
          <p:nvPr/>
        </p:nvSpPr>
        <p:spPr>
          <a:xfrm>
            <a:off x="815295" y="338287"/>
            <a:ext cx="8135392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Общий вывод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450607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CD9D-59BE-4749-B549-16546B35D2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5809" y="-247219"/>
            <a:ext cx="6508750" cy="1143000"/>
          </a:xfrm>
        </p:spPr>
        <p:txBody>
          <a:bodyPr/>
          <a:lstStyle/>
          <a:p>
            <a:r>
              <a:rPr lang="ru-RU" dirty="0"/>
              <a:t>Монте Карло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E6779-5851-9841-8B17-ABB1C1CC0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4" y="1135789"/>
            <a:ext cx="4297336" cy="4203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9F1C3-6249-6041-A4C2-A32E64974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07" y="3606598"/>
            <a:ext cx="1212850" cy="4728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F2E4C9D-1AE7-4646-8ED1-61F95FD42CD1}"/>
              </a:ext>
            </a:extLst>
          </p:cNvPr>
          <p:cNvGrpSpPr/>
          <p:nvPr/>
        </p:nvGrpSpPr>
        <p:grpSpPr>
          <a:xfrm>
            <a:off x="5091459" y="895781"/>
            <a:ext cx="3886200" cy="4799308"/>
            <a:chOff x="5091459" y="895781"/>
            <a:chExt cx="3886200" cy="47993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727FC9-0A41-6B46-91CA-99493C474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1459" y="1135789"/>
              <a:ext cx="3886200" cy="4559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375A74-3523-264D-9CC5-C285C8B5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305" y="895781"/>
              <a:ext cx="1117600" cy="4191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4010D3-064A-7E45-A2F9-12D05C04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4073" y="904068"/>
              <a:ext cx="1075082" cy="4191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5BEABB-0F52-B146-91AA-C06DEAAE6F00}"/>
                </a:ext>
              </a:extLst>
            </p:cNvPr>
            <p:cNvCxnSpPr/>
            <p:nvPr/>
          </p:nvCxnSpPr>
          <p:spPr>
            <a:xfrm>
              <a:off x="6846807" y="1069383"/>
              <a:ext cx="0" cy="3836369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BFA1FC-7AB9-6C4A-9DAE-C152E44EAD74}"/>
                </a:ext>
              </a:extLst>
            </p:cNvPr>
            <p:cNvCxnSpPr/>
            <p:nvPr/>
          </p:nvCxnSpPr>
          <p:spPr>
            <a:xfrm>
              <a:off x="6224291" y="1061364"/>
              <a:ext cx="0" cy="3836369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9F45084-5B2A-C04B-BDD0-DCF2E257F95C}"/>
              </a:ext>
            </a:extLst>
          </p:cNvPr>
          <p:cNvSpPr txBox="1"/>
          <p:nvPr/>
        </p:nvSpPr>
        <p:spPr>
          <a:xfrm>
            <a:off x="4990513" y="6225071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Монте Карло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ru-RU" dirty="0">
                <a:solidFill>
                  <a:srgbClr val="C00000"/>
                </a:solidFill>
              </a:rPr>
              <a:t> интерполирован</a:t>
            </a:r>
            <a:r>
              <a:rPr lang="en-US" dirty="0">
                <a:solidFill>
                  <a:srgbClr val="C00000"/>
                </a:solidFill>
              </a:rPr>
              <a:t>o</a:t>
            </a:r>
            <a:endParaRPr lang="en-RU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A5D21C-C1B1-CC49-ADE3-E6B69100854E}"/>
              </a:ext>
            </a:extLst>
          </p:cNvPr>
          <p:cNvCxnSpPr>
            <a:cxnSpLocks/>
          </p:cNvCxnSpPr>
          <p:nvPr/>
        </p:nvCxnSpPr>
        <p:spPr>
          <a:xfrm flipV="1">
            <a:off x="7614745" y="4079404"/>
            <a:ext cx="365160" cy="2116310"/>
          </a:xfrm>
          <a:prstGeom prst="straightConnector1">
            <a:avLst/>
          </a:prstGeom>
          <a:ln w="12700">
            <a:solidFill>
              <a:srgbClr val="F989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80E251-D815-E84E-AE3C-452A1E356566}"/>
              </a:ext>
            </a:extLst>
          </p:cNvPr>
          <p:cNvCxnSpPr>
            <a:cxnSpLocks/>
          </p:cNvCxnSpPr>
          <p:nvPr/>
        </p:nvCxnSpPr>
        <p:spPr>
          <a:xfrm flipV="1">
            <a:off x="7814441" y="3237747"/>
            <a:ext cx="505409" cy="3000143"/>
          </a:xfrm>
          <a:prstGeom prst="straightConnector1">
            <a:avLst/>
          </a:prstGeom>
          <a:ln w="12700">
            <a:solidFill>
              <a:srgbClr val="F989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3CBA55-511A-E040-8944-43DD03F00B09}"/>
              </a:ext>
            </a:extLst>
          </p:cNvPr>
          <p:cNvCxnSpPr>
            <a:cxnSpLocks/>
          </p:cNvCxnSpPr>
          <p:nvPr/>
        </p:nvCxnSpPr>
        <p:spPr>
          <a:xfrm flipV="1">
            <a:off x="7485537" y="3166075"/>
            <a:ext cx="505409" cy="300014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C61D14-5846-0A48-9AC5-3358BD66B951}"/>
              </a:ext>
            </a:extLst>
          </p:cNvPr>
          <p:cNvSpPr txBox="1"/>
          <p:nvPr/>
        </p:nvSpPr>
        <p:spPr>
          <a:xfrm>
            <a:off x="5341242" y="1308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>
                <a:solidFill>
                  <a:srgbClr val="C00000"/>
                </a:solidFill>
              </a:rPr>
              <a:t>Analytic result </a:t>
            </a:r>
          </a:p>
          <a:p>
            <a:r>
              <a:rPr lang="en-RU" dirty="0">
                <a:solidFill>
                  <a:srgbClr val="C00000"/>
                </a:solidFill>
              </a:rPr>
              <a:t>for a short time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640BBD-C4EF-DB42-A73F-356CE183336C}"/>
              </a:ext>
            </a:extLst>
          </p:cNvPr>
          <p:cNvCxnSpPr>
            <a:cxnSpLocks/>
          </p:cNvCxnSpPr>
          <p:nvPr/>
        </p:nvCxnSpPr>
        <p:spPr>
          <a:xfrm>
            <a:off x="6479692" y="721278"/>
            <a:ext cx="1389013" cy="203706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A247F4-0D2C-A443-A9E8-CD017BD4C474}"/>
              </a:ext>
            </a:extLst>
          </p:cNvPr>
          <p:cNvCxnSpPr>
            <a:cxnSpLocks/>
          </p:cNvCxnSpPr>
          <p:nvPr/>
        </p:nvCxnSpPr>
        <p:spPr>
          <a:xfrm>
            <a:off x="6862305" y="721278"/>
            <a:ext cx="1193344" cy="1963462"/>
          </a:xfrm>
          <a:prstGeom prst="straightConnector1">
            <a:avLst/>
          </a:prstGeom>
          <a:ln w="12700">
            <a:solidFill>
              <a:srgbClr val="F989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93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EFAF-88FF-CF44-A626-CD621BBD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3429000"/>
            <a:ext cx="6546982" cy="1398494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Стохастический ведущий край бегущей волны 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E05B1-8A67-BB4D-B6AB-FE2E7DBD2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продолжение лекции 7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98279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46DA-64ED-E945-88D4-C2DC918416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3830" y="267499"/>
            <a:ext cx="6508750" cy="1143000"/>
          </a:xfrm>
        </p:spPr>
        <p:txBody>
          <a:bodyPr/>
          <a:lstStyle/>
          <a:p>
            <a:r>
              <a:rPr lang="ru-RU" dirty="0"/>
              <a:t>Метод измерения </a:t>
            </a:r>
            <a:r>
              <a:rPr lang="en-FR" i="1"/>
              <a:t>s</a:t>
            </a:r>
            <a:r>
              <a:rPr lang="en-FR" i="1" baseline="-25000"/>
              <a:t>i</a:t>
            </a:r>
            <a:r>
              <a:rPr lang="en-FR"/>
              <a:t> </a:t>
            </a:r>
            <a:r>
              <a:rPr lang="ru-RU" dirty="0"/>
              <a:t>для каждого локуса </a:t>
            </a:r>
            <a:r>
              <a:rPr lang="en-FR" i="1"/>
              <a:t>i </a:t>
            </a:r>
            <a:endParaRPr lang="en-FR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D731BA-9BD1-E541-826B-96196CB01CC3}"/>
              </a:ext>
            </a:extLst>
          </p:cNvPr>
          <p:cNvCxnSpPr/>
          <p:nvPr/>
        </p:nvCxnSpPr>
        <p:spPr>
          <a:xfrm>
            <a:off x="6251658" y="3164807"/>
            <a:ext cx="0" cy="422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E80F34-39D7-444E-BE3A-A25439F3D696}"/>
              </a:ext>
            </a:extLst>
          </p:cNvPr>
          <p:cNvCxnSpPr>
            <a:cxnSpLocks/>
          </p:cNvCxnSpPr>
          <p:nvPr/>
        </p:nvCxnSpPr>
        <p:spPr>
          <a:xfrm>
            <a:off x="924194" y="6003609"/>
            <a:ext cx="4068306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CA236D-5026-A845-9BA2-7097216F9150}"/>
              </a:ext>
            </a:extLst>
          </p:cNvPr>
          <p:cNvCxnSpPr>
            <a:cxnSpLocks/>
          </p:cNvCxnSpPr>
          <p:nvPr/>
        </p:nvCxnSpPr>
        <p:spPr>
          <a:xfrm flipV="1">
            <a:off x="944857" y="3588456"/>
            <a:ext cx="0" cy="241515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87CFF4-57A1-174E-8D5B-C454E0EAE30A}"/>
              </a:ext>
            </a:extLst>
          </p:cNvPr>
          <p:cNvSpPr txBox="1"/>
          <p:nvPr/>
        </p:nvSpPr>
        <p:spPr>
          <a:xfrm>
            <a:off x="4776736" y="603097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FR" i="1" baseline="-25000"/>
              <a:t>i</a:t>
            </a:r>
            <a:endParaRPr lang="en-FR" i="1" baseline="-2500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84DDF35-7980-C54F-B7F1-10C35CB59E9A}"/>
              </a:ext>
            </a:extLst>
          </p:cNvPr>
          <p:cNvSpPr/>
          <p:nvPr/>
        </p:nvSpPr>
        <p:spPr>
          <a:xfrm>
            <a:off x="1381395" y="3849344"/>
            <a:ext cx="2138766" cy="1735810"/>
          </a:xfrm>
          <a:custGeom>
            <a:avLst/>
            <a:gdLst>
              <a:gd name="connsiteX0" fmla="*/ 0 w 2138766"/>
              <a:gd name="connsiteY0" fmla="*/ 0 h 1735810"/>
              <a:gd name="connsiteX1" fmla="*/ 867905 w 2138766"/>
              <a:gd name="connsiteY1" fmla="*/ 480448 h 1735810"/>
              <a:gd name="connsiteX2" fmla="*/ 1503336 w 2138766"/>
              <a:gd name="connsiteY2" fmla="*/ 1115878 h 1735810"/>
              <a:gd name="connsiteX3" fmla="*/ 2138766 w 2138766"/>
              <a:gd name="connsiteY3" fmla="*/ 1735810 h 173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766" h="1735810">
                <a:moveTo>
                  <a:pt x="0" y="0"/>
                </a:moveTo>
                <a:cubicBezTo>
                  <a:pt x="308674" y="147234"/>
                  <a:pt x="617349" y="294468"/>
                  <a:pt x="867905" y="480448"/>
                </a:cubicBezTo>
                <a:cubicBezTo>
                  <a:pt x="1118461" y="666428"/>
                  <a:pt x="1291526" y="906651"/>
                  <a:pt x="1503336" y="1115878"/>
                </a:cubicBezTo>
                <a:cubicBezTo>
                  <a:pt x="1715146" y="1325105"/>
                  <a:pt x="1926956" y="1530457"/>
                  <a:pt x="2138766" y="173581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4B254C8-1B85-3F48-8989-ABCFDFFBABAC}"/>
              </a:ext>
            </a:extLst>
          </p:cNvPr>
          <p:cNvSpPr/>
          <p:nvPr/>
        </p:nvSpPr>
        <p:spPr>
          <a:xfrm rot="555221">
            <a:off x="1381395" y="3849344"/>
            <a:ext cx="2138766" cy="1735810"/>
          </a:xfrm>
          <a:custGeom>
            <a:avLst/>
            <a:gdLst>
              <a:gd name="connsiteX0" fmla="*/ 0 w 2138766"/>
              <a:gd name="connsiteY0" fmla="*/ 0 h 1735810"/>
              <a:gd name="connsiteX1" fmla="*/ 867905 w 2138766"/>
              <a:gd name="connsiteY1" fmla="*/ 480448 h 1735810"/>
              <a:gd name="connsiteX2" fmla="*/ 1503336 w 2138766"/>
              <a:gd name="connsiteY2" fmla="*/ 1115878 h 1735810"/>
              <a:gd name="connsiteX3" fmla="*/ 2138766 w 2138766"/>
              <a:gd name="connsiteY3" fmla="*/ 1735810 h 173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766" h="1735810">
                <a:moveTo>
                  <a:pt x="0" y="0"/>
                </a:moveTo>
                <a:cubicBezTo>
                  <a:pt x="308674" y="147234"/>
                  <a:pt x="617349" y="294468"/>
                  <a:pt x="867905" y="480448"/>
                </a:cubicBezTo>
                <a:cubicBezTo>
                  <a:pt x="1118461" y="666428"/>
                  <a:pt x="1291526" y="906651"/>
                  <a:pt x="1503336" y="1115878"/>
                </a:cubicBezTo>
                <a:cubicBezTo>
                  <a:pt x="1715146" y="1325105"/>
                  <a:pt x="1926956" y="1530457"/>
                  <a:pt x="2138766" y="173581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FB0AC25-74F3-9741-A2BA-30BAA70987C2}"/>
              </a:ext>
            </a:extLst>
          </p:cNvPr>
          <p:cNvSpPr/>
          <p:nvPr/>
        </p:nvSpPr>
        <p:spPr>
          <a:xfrm rot="555221">
            <a:off x="1363873" y="4264715"/>
            <a:ext cx="2423695" cy="1027385"/>
          </a:xfrm>
          <a:custGeom>
            <a:avLst/>
            <a:gdLst>
              <a:gd name="connsiteX0" fmla="*/ 0 w 2138766"/>
              <a:gd name="connsiteY0" fmla="*/ 0 h 1735810"/>
              <a:gd name="connsiteX1" fmla="*/ 867905 w 2138766"/>
              <a:gd name="connsiteY1" fmla="*/ 480448 h 1735810"/>
              <a:gd name="connsiteX2" fmla="*/ 1503336 w 2138766"/>
              <a:gd name="connsiteY2" fmla="*/ 1115878 h 1735810"/>
              <a:gd name="connsiteX3" fmla="*/ 2138766 w 2138766"/>
              <a:gd name="connsiteY3" fmla="*/ 1735810 h 173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766" h="1735810">
                <a:moveTo>
                  <a:pt x="0" y="0"/>
                </a:moveTo>
                <a:cubicBezTo>
                  <a:pt x="308674" y="147234"/>
                  <a:pt x="617349" y="294468"/>
                  <a:pt x="867905" y="480448"/>
                </a:cubicBezTo>
                <a:cubicBezTo>
                  <a:pt x="1118461" y="666428"/>
                  <a:pt x="1291526" y="906651"/>
                  <a:pt x="1503336" y="1115878"/>
                </a:cubicBezTo>
                <a:cubicBezTo>
                  <a:pt x="1715146" y="1325105"/>
                  <a:pt x="1926956" y="1530457"/>
                  <a:pt x="2138766" y="173581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36D6A1-1BBC-6B46-A38D-07AA42C2C6A9}"/>
              </a:ext>
            </a:extLst>
          </p:cNvPr>
          <p:cNvCxnSpPr>
            <a:cxnSpLocks/>
          </p:cNvCxnSpPr>
          <p:nvPr/>
        </p:nvCxnSpPr>
        <p:spPr>
          <a:xfrm>
            <a:off x="924194" y="4624261"/>
            <a:ext cx="164894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58E38E-D577-EA40-8F81-F6581257D91B}"/>
              </a:ext>
            </a:extLst>
          </p:cNvPr>
          <p:cNvCxnSpPr>
            <a:cxnSpLocks/>
          </p:cNvCxnSpPr>
          <p:nvPr/>
        </p:nvCxnSpPr>
        <p:spPr>
          <a:xfrm flipV="1">
            <a:off x="2573138" y="4624261"/>
            <a:ext cx="0" cy="137934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C5D401-BB67-CF48-88EB-2358817A30AE}"/>
              </a:ext>
            </a:extLst>
          </p:cNvPr>
          <p:cNvSpPr txBox="1"/>
          <p:nvPr/>
        </p:nvSpPr>
        <p:spPr>
          <a:xfrm>
            <a:off x="2438421" y="60457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04A86E-767F-284C-997C-88583EAF4FBE}"/>
              </a:ext>
            </a:extLst>
          </p:cNvPr>
          <p:cNvSpPr txBox="1"/>
          <p:nvPr/>
        </p:nvSpPr>
        <p:spPr>
          <a:xfrm>
            <a:off x="545563" y="44514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6B6459-0E9F-4442-A46B-7766B646C239}"/>
              </a:ext>
            </a:extLst>
          </p:cNvPr>
          <p:cNvSpPr txBox="1"/>
          <p:nvPr/>
        </p:nvSpPr>
        <p:spPr>
          <a:xfrm>
            <a:off x="1367544" y="332918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0070C0"/>
                </a:solidFill>
              </a:rPr>
              <a:t>t</a:t>
            </a:r>
            <a:r>
              <a:rPr lang="en-FR" baseline="-25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E4406C-A0B9-2C4D-B26C-6CA611F57AE0}"/>
              </a:ext>
            </a:extLst>
          </p:cNvPr>
          <p:cNvSpPr txBox="1"/>
          <p:nvPr/>
        </p:nvSpPr>
        <p:spPr>
          <a:xfrm>
            <a:off x="1185668" y="40188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00B050"/>
                </a:solidFill>
              </a:rPr>
              <a:t>t</a:t>
            </a:r>
            <a:r>
              <a:rPr lang="en-FR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EEA150-FA6D-A547-9A4D-7F575680CC9B}"/>
              </a:ext>
            </a:extLst>
          </p:cNvPr>
          <p:cNvSpPr txBox="1"/>
          <p:nvPr/>
        </p:nvSpPr>
        <p:spPr>
          <a:xfrm>
            <a:off x="1047154" y="359094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t</a:t>
            </a:r>
            <a:r>
              <a:rPr lang="en-FR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1FDC5A-C301-424A-9B27-282E5A042F2A}"/>
              </a:ext>
            </a:extLst>
          </p:cNvPr>
          <p:cNvSpPr txBox="1"/>
          <p:nvPr/>
        </p:nvSpPr>
        <p:spPr>
          <a:xfrm>
            <a:off x="918630" y="1757206"/>
            <a:ext cx="812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Усреднить </a:t>
            </a:r>
            <a:r>
              <a:rPr lang="en-US" i="1" dirty="0"/>
              <a:t>f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по большому числу популяций и упорядочить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локусы</a:t>
            </a:r>
            <a:r>
              <a:rPr lang="en-US" dirty="0">
                <a:solidFill>
                  <a:srgbClr val="C00000"/>
                </a:solidFill>
              </a:rPr>
              <a:t> </a:t>
            </a:r>
            <a:endParaRPr lang="en-FR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AE407-CE11-1941-9D82-636DD7320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358" y="2300874"/>
            <a:ext cx="2768600" cy="85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EC1EB-2382-3D4E-AFF7-2B18599F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53" y="3551270"/>
            <a:ext cx="273050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276224-30CE-8A46-9649-30698C8F3605}"/>
              </a:ext>
            </a:extLst>
          </p:cNvPr>
          <p:cNvSpPr txBox="1"/>
          <p:nvPr/>
        </p:nvSpPr>
        <p:spPr>
          <a:xfrm>
            <a:off x="4201419" y="4717249"/>
            <a:ext cx="462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где С находится из точки пересечения</a:t>
            </a:r>
            <a:endParaRPr lang="en-RU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B1C69-1DD0-E448-8542-D5415405FA80}"/>
              </a:ext>
            </a:extLst>
          </p:cNvPr>
          <p:cNvSpPr txBox="1"/>
          <p:nvPr/>
        </p:nvSpPr>
        <p:spPr>
          <a:xfrm>
            <a:off x="62918" y="3459142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i="1" dirty="0">
                <a:latin typeface="Symbol" pitchFamily="2" charset="2"/>
              </a:rPr>
              <a:t>b </a:t>
            </a:r>
            <a:r>
              <a:rPr lang="en-RU" dirty="0"/>
              <a:t>(</a:t>
            </a:r>
            <a:r>
              <a:rPr lang="en-RU" i="1" dirty="0"/>
              <a:t>t</a:t>
            </a:r>
            <a:r>
              <a:rPr lang="en-RU" dirty="0"/>
              <a:t>) </a:t>
            </a:r>
            <a:r>
              <a:rPr lang="en-RU" i="1" dirty="0"/>
              <a:t>s</a:t>
            </a:r>
            <a:r>
              <a:rPr lang="en-RU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83170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DFFF-560F-7240-8C5C-A759BF478E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8640" y="339725"/>
            <a:ext cx="6508750" cy="1143000"/>
          </a:xfrm>
        </p:spPr>
        <p:txBody>
          <a:bodyPr/>
          <a:lstStyle/>
          <a:p>
            <a:r>
              <a:rPr lang="ru-RU" dirty="0"/>
              <a:t>Выводы 2</a:t>
            </a:r>
            <a:endParaRPr lang="en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5125C-5680-6843-B705-76D426E61BC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548640" y="1631093"/>
                <a:ext cx="6508750" cy="450813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ru-RU" sz="2300" dirty="0"/>
                  <a:t>Измеряемая плотность распределения коэффициентов селекции это произведение ((а) вероятности выгодной аллели меняющейся со временем, (б) постоянной </a:t>
                </a:r>
                <a:r>
                  <a:rPr lang="en-US" sz="2300" dirty="0"/>
                  <a:t>“</a:t>
                </a:r>
                <a:r>
                  <a:rPr lang="ru-RU" sz="2300" dirty="0"/>
                  <a:t>внутренней плотности</a:t>
                </a:r>
                <a:r>
                  <a:rPr lang="en-US" sz="2300" dirty="0"/>
                  <a:t>”</a:t>
                </a:r>
                <a:r>
                  <a:rPr lang="ru-RU" sz="2300" dirty="0"/>
                  <a:t>, и (в) вероятности фиксации аллели</a:t>
                </a:r>
              </a:p>
              <a:p>
                <a:r>
                  <a:rPr lang="ru-RU" sz="2300" dirty="0"/>
                  <a:t>Вероятность выгодной аллели, при усреднении по стат. ансамблю — универсальная функция и экспоненциально убывает с коэффициентом отбора </a:t>
                </a:r>
                <a:r>
                  <a:rPr lang="en-US" sz="2300" dirty="0"/>
                  <a:t>s</a:t>
                </a:r>
                <a:endParaRPr lang="ru-RU" sz="2300" dirty="0"/>
              </a:p>
              <a:p>
                <a:r>
                  <a:rPr lang="ru-RU" sz="2300" dirty="0"/>
                  <a:t>Резкость убывания увеличивается со временем</a:t>
                </a:r>
              </a:p>
              <a:p>
                <a:r>
                  <a:rPr lang="ru-RU" sz="2300" dirty="0"/>
                  <a:t>Средняя эволюция локуса по ансамблю такая же как в 1-локусной модели, но с замедленным временем </a:t>
                </a:r>
                <a14:m>
                  <m:oMath xmlns:m="http://schemas.openxmlformats.org/officeDocument/2006/math">
                    <m:r>
                      <a:rPr lang="ru-RU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300" dirty="0"/>
              </a:p>
              <a:p>
                <a:r>
                  <a:rPr lang="ru-RU" sz="2300" dirty="0"/>
                  <a:t> Внутренняя плотность зависит от белка и вируса/организма</a:t>
                </a:r>
                <a:r>
                  <a:rPr lang="en-US" sz="2300" dirty="0"/>
                  <a:t> </a:t>
                </a:r>
                <a:r>
                  <a:rPr lang="ru-RU" sz="2300" dirty="0"/>
                  <a:t>и находится в эксперименте </a:t>
                </a:r>
                <a:r>
                  <a:rPr lang="ru-RU" sz="2300" dirty="0" err="1"/>
                  <a:t>s</a:t>
                </a:r>
                <a:r>
                  <a:rPr lang="en-US" sz="2300" dirty="0" err="1"/>
                  <a:t>ite</a:t>
                </a:r>
                <a:r>
                  <a:rPr lang="en-US" sz="2300" dirty="0"/>
                  <a:t>-directed mutagenesis</a:t>
                </a:r>
                <a:endParaRPr lang="ru-RU" sz="2300" dirty="0"/>
              </a:p>
              <a:p>
                <a:r>
                  <a:rPr lang="ru-RU" sz="2300" dirty="0"/>
                  <a:t>В конкретной реализации, в режиме бегущей волны, почти все локусы мономорфны</a:t>
                </a:r>
                <a:r>
                  <a:rPr lang="en-US" sz="2300" dirty="0"/>
                  <a:t> </a:t>
                </a:r>
                <a:r>
                  <a:rPr lang="ru-RU" sz="2300" dirty="0"/>
                  <a:t>по выгодной или невыгодной аллели, и можно </a:t>
                </a:r>
                <a:r>
                  <a:rPr lang="ru-RU" sz="2300"/>
                  <a:t>пресдказать</a:t>
                </a:r>
                <a:r>
                  <a:rPr lang="ru-RU" sz="2300" dirty="0"/>
                  <a:t> только вероятность</a:t>
                </a:r>
              </a:p>
              <a:p>
                <a:r>
                  <a:rPr lang="ru-RU" sz="2300" dirty="0"/>
                  <a:t>Универсальность можно использовать для измерения коэффициентов селекции с точностью до одинакового множителя</a:t>
                </a:r>
              </a:p>
              <a:p>
                <a:endParaRPr lang="en-F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15125C-5680-6843-B705-76D426E61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48640" y="1631093"/>
                <a:ext cx="6508750" cy="4508134"/>
              </a:xfrm>
              <a:blipFill>
                <a:blip r:embed="rId2"/>
                <a:stretch>
                  <a:fillRect l="-195" t="-1404" r="-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995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E33DE1-3416-3C40-AF8E-1CE74C085A52}"/>
              </a:ext>
            </a:extLst>
          </p:cNvPr>
          <p:cNvSpPr txBox="1">
            <a:spLocks/>
          </p:cNvSpPr>
          <p:nvPr/>
        </p:nvSpPr>
        <p:spPr>
          <a:xfrm>
            <a:off x="1" y="552186"/>
            <a:ext cx="9144000" cy="25246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3900" dirty="0">
                <a:solidFill>
                  <a:schemeClr val="bg1"/>
                </a:solidFill>
              </a:rPr>
              <a:t>Спасибо!</a:t>
            </a:r>
            <a:endParaRPr lang="en-FR" sz="3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6234F-72C3-8B41-A5CF-18DA7B908E95}"/>
              </a:ext>
            </a:extLst>
          </p:cNvPr>
          <p:cNvSpPr txBox="1"/>
          <p:nvPr/>
        </p:nvSpPr>
        <p:spPr>
          <a:xfrm>
            <a:off x="-951470" y="2397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185FA-9A1E-9042-9592-FE410AD85745}"/>
              </a:ext>
            </a:extLst>
          </p:cNvPr>
          <p:cNvSpPr txBox="1"/>
          <p:nvPr/>
        </p:nvSpPr>
        <p:spPr>
          <a:xfrm>
            <a:off x="2651759" y="167465"/>
            <a:ext cx="3239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C00000"/>
                </a:solidFill>
              </a:rPr>
              <a:t>Спасибо!</a:t>
            </a:r>
            <a:endParaRPr lang="en-RU" sz="4400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B0357-9E7A-6046-BA21-A5CA59A1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514203"/>
            <a:ext cx="8636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49761"/>
      </p:ext>
    </p:extLst>
  </p:cSld>
  <p:clrMapOvr>
    <a:masterClrMapping/>
  </p:clrMapOvr>
  <p:transition spd="slow" advTm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E030-ABAE-DF4F-B880-7D1AEB0869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612" y="187239"/>
            <a:ext cx="6508750" cy="1143000"/>
          </a:xfrm>
        </p:spPr>
        <p:txBody>
          <a:bodyPr/>
          <a:lstStyle/>
          <a:p>
            <a:r>
              <a:rPr lang="ru-RU" sz="3200" dirty="0"/>
              <a:t>Чтобы найти </a:t>
            </a:r>
            <a:r>
              <a:rPr lang="en-US" sz="3200" dirty="0"/>
              <a:t>V, </a:t>
            </a:r>
            <a:r>
              <a:rPr lang="ru-RU" sz="3200" dirty="0"/>
              <a:t>нам нужно граничное условие</a:t>
            </a:r>
            <a:endParaRPr lang="en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A0835-8923-DD4D-9ABA-E8FE103F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6181" y="2288021"/>
            <a:ext cx="4491182" cy="42450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884C0A-AFA4-9E49-85AA-560690A13EFC}"/>
              </a:ext>
            </a:extLst>
          </p:cNvPr>
          <p:cNvCxnSpPr/>
          <p:nvPr/>
        </p:nvCxnSpPr>
        <p:spPr>
          <a:xfrm>
            <a:off x="3012141" y="3563470"/>
            <a:ext cx="0" cy="8874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95BC-ED9C-F64D-8A12-A6347EB3B8F1}"/>
              </a:ext>
            </a:extLst>
          </p:cNvPr>
          <p:cNvSpPr txBox="1"/>
          <p:nvPr/>
        </p:nvSpPr>
        <p:spPr>
          <a:xfrm>
            <a:off x="6078709" y="2989918"/>
            <a:ext cx="17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>
                <a:latin typeface="Symbol" pitchFamily="2" charset="2"/>
              </a:rPr>
              <a:t>f</a:t>
            </a:r>
            <a:r>
              <a:rPr lang="en-RU" dirty="0"/>
              <a:t>(0)</a:t>
            </a:r>
          </a:p>
          <a:p>
            <a:r>
              <a:rPr lang="en-RU" dirty="0">
                <a:latin typeface="Symbol" pitchFamily="2" charset="2"/>
              </a:rPr>
              <a:t>f</a:t>
            </a:r>
            <a:r>
              <a:rPr lang="en-RU" dirty="0"/>
              <a:t>(0)</a:t>
            </a:r>
            <a:r>
              <a:rPr lang="en-RU" dirty="0">
                <a:latin typeface="Symbol" pitchFamily="2" charset="2"/>
              </a:rPr>
              <a:t> - f</a:t>
            </a:r>
            <a:r>
              <a:rPr lang="en-RU" dirty="0"/>
              <a:t>(x</a:t>
            </a:r>
            <a:r>
              <a:rPr lang="en-RU" baseline="-25000" dirty="0"/>
              <a:t>0</a:t>
            </a:r>
            <a:r>
              <a:rPr lang="en-RU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E2DB4-2F5E-F345-B821-9CA248334778}"/>
              </a:ext>
            </a:extLst>
          </p:cNvPr>
          <p:cNvSpPr txBox="1"/>
          <p:nvPr/>
        </p:nvSpPr>
        <p:spPr>
          <a:xfrm>
            <a:off x="6050398" y="2235830"/>
            <a:ext cx="2430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Мы выразили через</a:t>
            </a:r>
            <a:endParaRPr lang="en-RU" dirty="0"/>
          </a:p>
          <a:p>
            <a:r>
              <a:rPr lang="en-RU" dirty="0"/>
              <a:t>V, s, N, U</a:t>
            </a:r>
            <a:r>
              <a:rPr lang="en-RU" baseline="-25000" dirty="0"/>
              <a:t>b</a:t>
            </a:r>
            <a:r>
              <a:rPr lang="en-RU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EA3A54-6D55-0D4A-B2F0-F2F3CC0819DF}"/>
              </a:ext>
            </a:extLst>
          </p:cNvPr>
          <p:cNvSpPr txBox="1"/>
          <p:nvPr/>
        </p:nvSpPr>
        <p:spPr>
          <a:xfrm>
            <a:off x="6293224" y="48027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latin typeface="Symbol" pitchFamily="2" charset="2"/>
              </a:rPr>
              <a:t>f</a:t>
            </a:r>
            <a:r>
              <a:rPr lang="en-RU" dirty="0"/>
              <a:t>(x</a:t>
            </a:r>
            <a:r>
              <a:rPr lang="en-RU" baseline="-25000" dirty="0"/>
              <a:t>0</a:t>
            </a:r>
            <a:r>
              <a:rPr lang="en-RU" dirty="0"/>
              <a:t>) = 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43D3B-C4CC-1E4B-8934-3A1094D87CBD}"/>
              </a:ext>
            </a:extLst>
          </p:cNvPr>
          <p:cNvSpPr txBox="1"/>
          <p:nvPr/>
        </p:nvSpPr>
        <p:spPr>
          <a:xfrm>
            <a:off x="6065930" y="4343399"/>
            <a:ext cx="5432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Найти:</a:t>
            </a:r>
            <a:endParaRPr lang="en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BE248B-E6FF-2C46-A32A-2494ADBE7BB0}"/>
              </a:ext>
            </a:extLst>
          </p:cNvPr>
          <p:cNvSpPr/>
          <p:nvPr/>
        </p:nvSpPr>
        <p:spPr>
          <a:xfrm>
            <a:off x="2259107" y="4927217"/>
            <a:ext cx="1680880" cy="6195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E5EA6-B693-D441-B249-6FE785960855}"/>
              </a:ext>
            </a:extLst>
          </p:cNvPr>
          <p:cNvSpPr txBox="1"/>
          <p:nvPr/>
        </p:nvSpPr>
        <p:spPr>
          <a:xfrm>
            <a:off x="2245659" y="4921689"/>
            <a:ext cx="143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/>
              <a:t>x</a:t>
            </a:r>
            <a:r>
              <a:rPr lang="en-RU" baseline="-25000" dirty="0"/>
              <a:t>0  </a:t>
            </a:r>
            <a:r>
              <a:rPr lang="en-RU" dirty="0"/>
              <a:t>    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9EF5FC-1252-6846-888C-5ADB3084D8A5}"/>
              </a:ext>
            </a:extLst>
          </p:cNvPr>
          <p:cNvSpPr txBox="1"/>
          <p:nvPr/>
        </p:nvSpPr>
        <p:spPr>
          <a:xfrm>
            <a:off x="3218908" y="3252191"/>
            <a:ext cx="66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latin typeface="Symbol" pitchFamily="2" charset="2"/>
              </a:rPr>
              <a:t>f</a:t>
            </a:r>
            <a:r>
              <a:rPr lang="en-RU" dirty="0"/>
              <a:t>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A1205-849E-4A40-8351-F6EDA94C996D}"/>
              </a:ext>
            </a:extLst>
          </p:cNvPr>
          <p:cNvSpPr txBox="1"/>
          <p:nvPr/>
        </p:nvSpPr>
        <p:spPr>
          <a:xfrm>
            <a:off x="3012141" y="3793374"/>
            <a:ext cx="142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latin typeface="Symbol" pitchFamily="2" charset="2"/>
              </a:rPr>
              <a:t>f</a:t>
            </a:r>
            <a:r>
              <a:rPr lang="en-RU" dirty="0"/>
              <a:t>(0)</a:t>
            </a:r>
            <a:r>
              <a:rPr lang="en-RU" dirty="0">
                <a:latin typeface="Symbol" pitchFamily="2" charset="2"/>
              </a:rPr>
              <a:t> - f</a:t>
            </a:r>
            <a:r>
              <a:rPr lang="en-RU" dirty="0"/>
              <a:t>(x</a:t>
            </a:r>
            <a:r>
              <a:rPr lang="en-RU" baseline="-25000" dirty="0"/>
              <a:t>0</a:t>
            </a:r>
            <a:r>
              <a:rPr lang="en-RU" dirty="0"/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9998A6-DE81-DB44-8591-C00A2A8DB1CD}"/>
              </a:ext>
            </a:extLst>
          </p:cNvPr>
          <p:cNvSpPr/>
          <p:nvPr/>
        </p:nvSpPr>
        <p:spPr>
          <a:xfrm>
            <a:off x="4330522" y="4923183"/>
            <a:ext cx="1246030" cy="5052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4CD016-D499-7B46-A057-E0ABBA1030CB}"/>
              </a:ext>
            </a:extLst>
          </p:cNvPr>
          <p:cNvSpPr txBox="1"/>
          <p:nvPr/>
        </p:nvSpPr>
        <p:spPr>
          <a:xfrm>
            <a:off x="5127700" y="4921689"/>
            <a:ext cx="389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3C675E-C864-2942-AD6C-B57E57E274A6}"/>
              </a:ext>
            </a:extLst>
          </p:cNvPr>
          <p:cNvSpPr txBox="1"/>
          <p:nvPr/>
        </p:nvSpPr>
        <p:spPr>
          <a:xfrm>
            <a:off x="973146" y="2957606"/>
            <a:ext cx="705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dirty="0">
                <a:latin typeface="Symbol" pitchFamily="2" charset="2"/>
              </a:rPr>
              <a:t>f =</a:t>
            </a:r>
            <a:endParaRPr lang="en-R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41033F-29ED-DD43-B81F-071D4EC3CD6D}"/>
              </a:ext>
            </a:extLst>
          </p:cNvPr>
          <p:cNvSpPr/>
          <p:nvPr/>
        </p:nvSpPr>
        <p:spPr>
          <a:xfrm>
            <a:off x="1389226" y="2235830"/>
            <a:ext cx="1246030" cy="72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7420C-D3FB-ED49-8D0A-FCF6128F99D3}"/>
              </a:ext>
            </a:extLst>
          </p:cNvPr>
          <p:cNvSpPr txBox="1"/>
          <p:nvPr/>
        </p:nvSpPr>
        <p:spPr>
          <a:xfrm>
            <a:off x="6293224" y="5869459"/>
            <a:ext cx="252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Получим уравнение</a:t>
            </a:r>
          </a:p>
          <a:p>
            <a:r>
              <a:rPr lang="ru-RU" dirty="0"/>
              <a:t>для </a:t>
            </a:r>
            <a:r>
              <a:rPr lang="en-US" dirty="0"/>
              <a:t>V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56505606"/>
      </p:ext>
    </p:extLst>
  </p:cSld>
  <p:clrMapOvr>
    <a:masterClrMapping/>
  </p:clrMapOvr>
  <p:transition spd="slow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97" y="-273288"/>
            <a:ext cx="8637885" cy="1143000"/>
          </a:xfrm>
        </p:spPr>
        <p:txBody>
          <a:bodyPr/>
          <a:lstStyle/>
          <a:p>
            <a:r>
              <a:rPr lang="ru-RU" dirty="0"/>
              <a:t>Наилучший класс </a:t>
            </a:r>
            <a:r>
              <a:rPr lang="en-US" dirty="0"/>
              <a:t> </a:t>
            </a:r>
            <a:r>
              <a:rPr lang="ru-RU" dirty="0"/>
              <a:t>(фронт волны)</a:t>
            </a:r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86DEE9-C7C9-D44F-B270-4FD911DC7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62" y="2217832"/>
            <a:ext cx="5087937" cy="3967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7E6666-E8E9-044F-A6EC-51BFEA74185D}"/>
              </a:ext>
            </a:extLst>
          </p:cNvPr>
          <p:cNvSpPr txBox="1"/>
          <p:nvPr/>
        </p:nvSpPr>
        <p:spPr>
          <a:xfrm>
            <a:off x="816524" y="1211916"/>
            <a:ext cx="2597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Случай 1: Адаптация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FR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FR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FR">
                <a:latin typeface="Times New Roman" panose="02020603050405020304" pitchFamily="18" charset="0"/>
                <a:cs typeface="Times New Roman" panose="02020603050405020304" pitchFamily="18" charset="0"/>
              </a:rPr>
              <a:t>  =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FR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FR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F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FR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  <a:p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71120-0D7F-0640-915F-E866E50A8EFE}"/>
              </a:ext>
            </a:extLst>
          </p:cNvPr>
          <p:cNvSpPr txBox="1"/>
          <p:nvPr/>
        </p:nvSpPr>
        <p:spPr>
          <a:xfrm>
            <a:off x="6196714" y="1879302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>
                <a:latin typeface="Times New Roman" panose="02020603050405020304" pitchFamily="18" charset="0"/>
                <a:cs typeface="Times New Roman" panose="02020603050405020304" pitchFamily="18" charset="0"/>
              </a:rPr>
              <a:t>V  &lt; </a:t>
            </a:r>
            <a:r>
              <a:rPr lang="en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C0E82-B4A4-9342-8E42-6C505A51926F}"/>
              </a:ext>
            </a:extLst>
          </p:cNvPr>
          <p:cNvSpPr txBox="1"/>
          <p:nvPr/>
        </p:nvSpPr>
        <p:spPr>
          <a:xfrm>
            <a:off x="4521634" y="1183154"/>
            <a:ext cx="415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Случай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2: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rgbClr val="C00000"/>
                </a:solidFill>
              </a:rPr>
              <a:t>Накопление невыгодных аллелей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ru-RU" dirty="0">
                <a:solidFill>
                  <a:srgbClr val="C00000"/>
                </a:solidFill>
              </a:rPr>
              <a:t>храповик Мюллера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7149E-E922-104D-BFA5-A8708965A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" y="2532862"/>
            <a:ext cx="3630087" cy="3399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57001E-1582-DC47-8D5A-BFBBEAD7B5EF}"/>
              </a:ext>
            </a:extLst>
          </p:cNvPr>
          <p:cNvSpPr txBox="1"/>
          <p:nvPr/>
        </p:nvSpPr>
        <p:spPr>
          <a:xfrm>
            <a:off x="866547" y="6154907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Стохастический порог</a:t>
            </a:r>
            <a:endParaRPr lang="en-RU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3C2A4E-3E63-654B-81E2-B7B866027AA1}"/>
              </a:ext>
            </a:extLst>
          </p:cNvPr>
          <p:cNvCxnSpPr>
            <a:cxnSpLocks/>
          </p:cNvCxnSpPr>
          <p:nvPr/>
        </p:nvCxnSpPr>
        <p:spPr>
          <a:xfrm flipV="1">
            <a:off x="1213338" y="5099538"/>
            <a:ext cx="1" cy="105536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3C0B00-14FF-ED47-BAE8-3B4F7F5F335B}"/>
              </a:ext>
            </a:extLst>
          </p:cNvPr>
          <p:cNvSpPr txBox="1"/>
          <p:nvPr/>
        </p:nvSpPr>
        <p:spPr>
          <a:xfrm>
            <a:off x="1978501" y="548983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en-RU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9D7D03-B83B-DB40-B9DF-539FCEC23F2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675329" y="5859162"/>
            <a:ext cx="881605" cy="48041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92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841BBF-703F-F04A-96CE-BD019F33C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56" y="1136700"/>
            <a:ext cx="6255067" cy="1086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91834-C06F-3D42-88E6-0D2E5C462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996" y="2431286"/>
            <a:ext cx="3868303" cy="183744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DD75A5-4E2C-9745-B3F0-1A90952FC79E}"/>
              </a:ext>
            </a:extLst>
          </p:cNvPr>
          <p:cNvCxnSpPr/>
          <p:nvPr/>
        </p:nvCxnSpPr>
        <p:spPr>
          <a:xfrm>
            <a:off x="4913325" y="1729764"/>
            <a:ext cx="0" cy="599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80F7880-6438-F243-BB93-2AE9D08BA9A7}"/>
              </a:ext>
            </a:extLst>
          </p:cNvPr>
          <p:cNvSpPr txBox="1"/>
          <p:nvPr/>
        </p:nvSpPr>
        <p:spPr>
          <a:xfrm>
            <a:off x="4047134" y="5141503"/>
            <a:ext cx="3385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Стохастический порог </a:t>
            </a:r>
            <a:r>
              <a:rPr lang="en-US" sz="1600" i="1" dirty="0" err="1"/>
              <a:t>f</a:t>
            </a:r>
            <a:r>
              <a:rPr lang="en-US" sz="1600" i="1" baseline="-25000" dirty="0" err="1"/>
              <a:t>k</a:t>
            </a:r>
            <a:r>
              <a:rPr lang="en-US" sz="1600" i="1" baseline="-25000" dirty="0"/>
              <a:t> </a:t>
            </a:r>
            <a:r>
              <a:rPr lang="en-US" sz="1600" dirty="0"/>
              <a:t>= 1/</a:t>
            </a:r>
            <a:r>
              <a:rPr lang="en-US" sz="1600" i="1" dirty="0"/>
              <a:t>NS</a:t>
            </a:r>
            <a:endParaRPr lang="en-RU" sz="1600" i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ABBB07-9149-6848-87FE-F49BE5758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8" y="2845864"/>
            <a:ext cx="3588786" cy="33612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7F5257-25DD-3B42-AB6D-98290875060E}"/>
              </a:ext>
            </a:extLst>
          </p:cNvPr>
          <p:cNvSpPr txBox="1"/>
          <p:nvPr/>
        </p:nvSpPr>
        <p:spPr>
          <a:xfrm>
            <a:off x="1976899" y="561993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en-RU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06DD72-FF5A-294C-BD36-46FCB1A58279}"/>
              </a:ext>
            </a:extLst>
          </p:cNvPr>
          <p:cNvCxnSpPr>
            <a:cxnSpLocks/>
          </p:cNvCxnSpPr>
          <p:nvPr/>
        </p:nvCxnSpPr>
        <p:spPr>
          <a:xfrm>
            <a:off x="749079" y="1442292"/>
            <a:ext cx="1571927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9E40FC-D5CC-C646-8DD0-71E1A29674A0}"/>
              </a:ext>
            </a:extLst>
          </p:cNvPr>
          <p:cNvSpPr txBox="1"/>
          <p:nvPr/>
        </p:nvSpPr>
        <p:spPr>
          <a:xfrm>
            <a:off x="638391" y="996158"/>
            <a:ext cx="2270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лекция 7</a:t>
            </a:r>
            <a:endParaRPr lang="en-FR" sz="16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231F2-31A2-0441-A0FB-AD8D4658C3B4}"/>
              </a:ext>
            </a:extLst>
          </p:cNvPr>
          <p:cNvSpPr txBox="1"/>
          <p:nvPr/>
        </p:nvSpPr>
        <p:spPr>
          <a:xfrm>
            <a:off x="6397387" y="4172388"/>
            <a:ext cx="24641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rgbClr val="C00000"/>
                </a:solidFill>
              </a:rPr>
              <a:t>эфф</a:t>
            </a:r>
            <a:r>
              <a:rPr lang="ru-RU" sz="1200" dirty="0">
                <a:solidFill>
                  <a:srgbClr val="C00000"/>
                </a:solidFill>
              </a:rPr>
              <a:t>. коэффициент отбора</a:t>
            </a:r>
            <a:endParaRPr lang="en-RU" sz="12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3B90B-6B9C-1546-92EF-B764E74A20FD}"/>
              </a:ext>
            </a:extLst>
          </p:cNvPr>
          <p:cNvSpPr txBox="1"/>
          <p:nvPr/>
        </p:nvSpPr>
        <p:spPr>
          <a:xfrm>
            <a:off x="6817106" y="3317924"/>
            <a:ext cx="2544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rgbClr val="C00000"/>
                </a:solidFill>
              </a:rPr>
              <a:t>эфф</a:t>
            </a:r>
            <a:r>
              <a:rPr lang="ru-RU" sz="1200" dirty="0">
                <a:solidFill>
                  <a:srgbClr val="C00000"/>
                </a:solidFill>
              </a:rPr>
              <a:t>. частота выгодных мутаций</a:t>
            </a:r>
            <a:endParaRPr lang="en-RU" sz="1200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5A8561-EA8A-5B4B-8A57-723CD74E6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0131"/>
            <a:ext cx="2212714" cy="544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79E1B0-A009-A040-B514-DE26C2FFB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66" y="5655380"/>
            <a:ext cx="2360010" cy="1221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93B416-2931-CC46-978F-63A45665E3E7}"/>
              </a:ext>
            </a:extLst>
          </p:cNvPr>
          <p:cNvSpPr txBox="1"/>
          <p:nvPr/>
        </p:nvSpPr>
        <p:spPr>
          <a:xfrm>
            <a:off x="7026793" y="5723628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Адаптация</a:t>
            </a:r>
            <a:endParaRPr lang="en-FR" sz="1600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A6169B-A684-AD45-A1CF-935108A65C46}"/>
              </a:ext>
            </a:extLst>
          </p:cNvPr>
          <p:cNvSpPr txBox="1"/>
          <p:nvPr/>
        </p:nvSpPr>
        <p:spPr>
          <a:xfrm>
            <a:off x="7026793" y="6388514"/>
            <a:ext cx="222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Храповик Мюллера</a:t>
            </a:r>
            <a:endParaRPr lang="en-FR" sz="1600" dirty="0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9CB947-2CF8-A94B-92F5-C128B07FD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50" y="6388514"/>
            <a:ext cx="1928812" cy="40481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4786319-06F8-1449-A8AA-3D755539907B}"/>
              </a:ext>
            </a:extLst>
          </p:cNvPr>
          <p:cNvSpPr txBox="1">
            <a:spLocks/>
          </p:cNvSpPr>
          <p:nvPr/>
        </p:nvSpPr>
        <p:spPr>
          <a:xfrm>
            <a:off x="841691" y="-180974"/>
            <a:ext cx="650875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Детерминистическое уравнение выше стохастического порога</a:t>
            </a:r>
            <a:endParaRPr lang="en-FR" sz="2800" dirty="0"/>
          </a:p>
        </p:txBody>
      </p:sp>
    </p:spTree>
    <p:extLst>
      <p:ext uri="{BB962C8B-B14F-4D97-AF65-F5344CB8AC3E}">
        <p14:creationId xmlns:p14="http://schemas.microsoft.com/office/powerpoint/2010/main" val="245086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F692C-D8F8-4640-87CE-DCC5D9BE91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6816" y="675027"/>
            <a:ext cx="8090367" cy="1143000"/>
          </a:xfrm>
        </p:spPr>
        <p:txBody>
          <a:bodyPr/>
          <a:lstStyle/>
          <a:p>
            <a:r>
              <a:rPr lang="ru-RU" dirty="0"/>
              <a:t>Случай 1: адаптация</a:t>
            </a:r>
            <a:br>
              <a:rPr lang="ru-RU" dirty="0"/>
            </a:br>
            <a:r>
              <a:rPr lang="ru-RU" dirty="0"/>
              <a:t>   </a:t>
            </a:r>
            <a:r>
              <a:rPr lang="ru-RU" sz="2800" dirty="0"/>
              <a:t>Граничное условие для основной волны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2899A-33C5-5042-BECA-78BB4775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91" y="3800328"/>
            <a:ext cx="3560346" cy="781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4CE28B-D5FD-BC4F-9FD8-9FFF50253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" y="2121124"/>
            <a:ext cx="4069703" cy="3811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BF69E-9904-EB4A-8F54-C7119E6D5009}"/>
              </a:ext>
            </a:extLst>
          </p:cNvPr>
          <p:cNvSpPr txBox="1"/>
          <p:nvPr/>
        </p:nvSpPr>
        <p:spPr>
          <a:xfrm>
            <a:off x="2084009" y="544586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91821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5EE-DE37-8146-91EF-E53660D50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162" y="307925"/>
            <a:ext cx="7540625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Скорость появления новых классов </a:t>
            </a:r>
            <a:r>
              <a:rPr lang="en-US" dirty="0"/>
              <a:t>=</a:t>
            </a:r>
            <a:r>
              <a:rPr lang="ru-RU" dirty="0"/>
              <a:t> скорости волны 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5EE59-057C-8B41-961A-E14929D70B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4054475" cy="3916363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5479D5-0CE3-DA4C-9212-200C31F8EB53}"/>
              </a:ext>
            </a:extLst>
          </p:cNvPr>
          <p:cNvSpPr txBox="1"/>
          <p:nvPr/>
        </p:nvSpPr>
        <p:spPr>
          <a:xfrm>
            <a:off x="346684" y="3463693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log </a:t>
            </a:r>
            <a:r>
              <a:rPr lang="en-US" sz="1400" b="1" i="1" dirty="0"/>
              <a:t>f</a:t>
            </a:r>
            <a:r>
              <a:rPr lang="en-US" sz="1400" b="1" i="1" baseline="-25000" dirty="0"/>
              <a:t>max</a:t>
            </a:r>
            <a:endParaRPr lang="en-FR" sz="1400" b="1" i="1" baseline="-2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7EBFC-D51F-C543-9F11-CEE8183A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61" y="5613699"/>
            <a:ext cx="3987800" cy="64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2E05CA-CAAA-C241-8192-295BFDB93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16" y="4448481"/>
            <a:ext cx="3514063" cy="77138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0FFC20-01FB-FC4A-BCF9-063C1B5C64AB}"/>
              </a:ext>
            </a:extLst>
          </p:cNvPr>
          <p:cNvCxnSpPr/>
          <p:nvPr/>
        </p:nvCxnSpPr>
        <p:spPr>
          <a:xfrm>
            <a:off x="5383653" y="2723535"/>
            <a:ext cx="0" cy="45965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2D101E-19F4-934B-8BFB-E82F65B96B3A}"/>
              </a:ext>
            </a:extLst>
          </p:cNvPr>
          <p:cNvSpPr txBox="1"/>
          <p:nvPr/>
        </p:nvSpPr>
        <p:spPr>
          <a:xfrm>
            <a:off x="5383653" y="2813861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ru-RU" dirty="0">
                <a:solidFill>
                  <a:srgbClr val="C00000"/>
                </a:solidFill>
              </a:rPr>
              <a:t>1  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AD1656-5A43-C845-B54E-B1291A4DF2FF}"/>
              </a:ext>
            </a:extLst>
          </p:cNvPr>
          <p:cNvSpPr txBox="1"/>
          <p:nvPr/>
        </p:nvSpPr>
        <p:spPr>
          <a:xfrm>
            <a:off x="3901446" y="1638139"/>
            <a:ext cx="494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Среднее число новорожденных классов</a:t>
            </a:r>
          </a:p>
          <a:p>
            <a:r>
              <a:rPr lang="ru-RU" dirty="0">
                <a:solidFill>
                  <a:srgbClr val="C00000"/>
                </a:solidFill>
              </a:rPr>
              <a:t>на один зубец = 1</a:t>
            </a:r>
            <a:endParaRPr lang="en-FR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823319-0DCE-0744-8400-5269E88A6EFA}"/>
              </a:ext>
            </a:extLst>
          </p:cNvPr>
          <p:cNvCxnSpPr/>
          <p:nvPr/>
        </p:nvCxnSpPr>
        <p:spPr>
          <a:xfrm>
            <a:off x="6235946" y="5154041"/>
            <a:ext cx="0" cy="45965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CBBA5C-3901-6E4C-85CB-716176FAF810}"/>
              </a:ext>
            </a:extLst>
          </p:cNvPr>
          <p:cNvSpPr/>
          <p:nvPr/>
        </p:nvSpPr>
        <p:spPr>
          <a:xfrm>
            <a:off x="72129" y="2285402"/>
            <a:ext cx="561861" cy="522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EF965-4991-8D4A-A3ED-7F03715FB353}"/>
              </a:ext>
            </a:extLst>
          </p:cNvPr>
          <p:cNvSpPr txBox="1"/>
          <p:nvPr/>
        </p:nvSpPr>
        <p:spPr>
          <a:xfrm>
            <a:off x="8007522" y="464950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сшивка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FEB5FA-21C1-9D46-AC1C-8BD6FC8FC846}"/>
              </a:ext>
            </a:extLst>
          </p:cNvPr>
          <p:cNvSpPr/>
          <p:nvPr/>
        </p:nvSpPr>
        <p:spPr>
          <a:xfrm>
            <a:off x="686773" y="3824669"/>
            <a:ext cx="45719" cy="442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0A1BF-1057-144D-AA40-4C7E1C1ED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34" y="2190135"/>
            <a:ext cx="3289300" cy="533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33F283-3EB4-A249-BEC5-7444EB5D51DC}"/>
              </a:ext>
            </a:extLst>
          </p:cNvPr>
          <p:cNvSpPr/>
          <p:nvPr/>
        </p:nvSpPr>
        <p:spPr>
          <a:xfrm>
            <a:off x="4417263" y="2271853"/>
            <a:ext cx="236401" cy="52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C12D8E-0275-194D-AD57-22808C17D257}"/>
              </a:ext>
            </a:extLst>
          </p:cNvPr>
          <p:cNvGrpSpPr/>
          <p:nvPr/>
        </p:nvGrpSpPr>
        <p:grpSpPr>
          <a:xfrm>
            <a:off x="4520053" y="3132262"/>
            <a:ext cx="1727200" cy="927828"/>
            <a:chOff x="4520053" y="3132262"/>
            <a:chExt cx="1727200" cy="9278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3EBEB0-B50B-3745-9DD7-C281C449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53" y="3132262"/>
              <a:ext cx="1727200" cy="8001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3188A-DFB1-6E4B-8DE4-10E11FB78D4E}"/>
                </a:ext>
              </a:extLst>
            </p:cNvPr>
            <p:cNvSpPr/>
            <p:nvPr/>
          </p:nvSpPr>
          <p:spPr>
            <a:xfrm>
              <a:off x="5372080" y="3537935"/>
              <a:ext cx="236401" cy="522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>
                <a:ln>
                  <a:solidFill>
                    <a:schemeClr val="bg1">
                      <a:lumMod val="95000"/>
                    </a:schemeClr>
                  </a:solidFill>
                </a:ln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1CDE3D-7B23-7247-B4A8-DDE065B2A198}"/>
              </a:ext>
            </a:extLst>
          </p:cNvPr>
          <p:cNvCxnSpPr>
            <a:cxnSpLocks/>
          </p:cNvCxnSpPr>
          <p:nvPr/>
        </p:nvCxnSpPr>
        <p:spPr>
          <a:xfrm>
            <a:off x="5030626" y="3788752"/>
            <a:ext cx="2254094" cy="88992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A34FE9A-5B52-2940-80B3-8C21BFBA225F}"/>
              </a:ext>
            </a:extLst>
          </p:cNvPr>
          <p:cNvSpPr/>
          <p:nvPr/>
        </p:nvSpPr>
        <p:spPr>
          <a:xfrm>
            <a:off x="650208" y="4129797"/>
            <a:ext cx="45719" cy="134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ACF721-7B81-534F-AA7E-C3DEAA5DD4A1}"/>
              </a:ext>
            </a:extLst>
          </p:cNvPr>
          <p:cNvSpPr/>
          <p:nvPr/>
        </p:nvSpPr>
        <p:spPr>
          <a:xfrm>
            <a:off x="6168559" y="2195757"/>
            <a:ext cx="236401" cy="52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7BD641-3162-4C45-B483-1B9C6FC94BAA}"/>
              </a:ext>
            </a:extLst>
          </p:cNvPr>
          <p:cNvSpPr/>
          <p:nvPr/>
        </p:nvSpPr>
        <p:spPr>
          <a:xfrm>
            <a:off x="6320959" y="2348157"/>
            <a:ext cx="236401" cy="52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2462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BFF692C-D8F8-4640-87CE-DCC5D9BE91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6867" y="-173041"/>
            <a:ext cx="8090367" cy="1143000"/>
          </a:xfrm>
        </p:spPr>
        <p:txBody>
          <a:bodyPr/>
          <a:lstStyle/>
          <a:p>
            <a:r>
              <a:rPr lang="ru-RU" dirty="0"/>
              <a:t>Предел быстрой адаптации</a:t>
            </a:r>
            <a:endParaRPr lang="en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3FF45-8F42-7444-BAEF-E3BCBDB15AB8}"/>
              </a:ext>
            </a:extLst>
          </p:cNvPr>
          <p:cNvSpPr txBox="1"/>
          <p:nvPr/>
        </p:nvSpPr>
        <p:spPr>
          <a:xfrm>
            <a:off x="4104257" y="2937877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</a:rPr>
              <a:t>предыдущая лекция</a:t>
            </a:r>
            <a:endParaRPr lang="en-FR" sz="1600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D1960B-4899-4A43-A280-EF99422D3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19" y="1227538"/>
            <a:ext cx="3595419" cy="53410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CE843A-49B6-5E4A-A66A-F836564FCAA9}"/>
              </a:ext>
            </a:extLst>
          </p:cNvPr>
          <p:cNvCxnSpPr>
            <a:cxnSpLocks/>
          </p:cNvCxnSpPr>
          <p:nvPr/>
        </p:nvCxnSpPr>
        <p:spPr>
          <a:xfrm flipH="1">
            <a:off x="3415929" y="3143774"/>
            <a:ext cx="688328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FB139A7-084F-CC41-A23F-5059CF865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8" y="2649954"/>
            <a:ext cx="24765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A64407-8233-A148-95AD-27CA41CDA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00" y="4890734"/>
            <a:ext cx="3345188" cy="9019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2C32B5-86CA-374E-817F-2FEFD08C4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8" y="3784600"/>
            <a:ext cx="2360010" cy="58033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53D3A2-1A25-A944-BF3F-B463167ADD6A}"/>
              </a:ext>
            </a:extLst>
          </p:cNvPr>
          <p:cNvCxnSpPr>
            <a:cxnSpLocks/>
          </p:cNvCxnSpPr>
          <p:nvPr/>
        </p:nvCxnSpPr>
        <p:spPr>
          <a:xfrm>
            <a:off x="1443569" y="4191000"/>
            <a:ext cx="0" cy="9525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2FC63A-6123-4E47-8D9C-A742B8FBF0D9}"/>
              </a:ext>
            </a:extLst>
          </p:cNvPr>
          <p:cNvCxnSpPr>
            <a:cxnSpLocks/>
          </p:cNvCxnSpPr>
          <p:nvPr/>
        </p:nvCxnSpPr>
        <p:spPr>
          <a:xfrm>
            <a:off x="1722969" y="3492500"/>
            <a:ext cx="0" cy="1651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35717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7166</TotalTime>
  <Words>1077</Words>
  <Application>Microsoft Macintosh PowerPoint</Application>
  <PresentationFormat>On-screen Show (4:3)</PresentationFormat>
  <Paragraphs>202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Cambria</vt:lpstr>
      <vt:lpstr>Cambria Math</vt:lpstr>
      <vt:lpstr>Century Gothic</vt:lpstr>
      <vt:lpstr>Symbol</vt:lpstr>
      <vt:lpstr>Times New Roman</vt:lpstr>
      <vt:lpstr>Wingdings 2</vt:lpstr>
      <vt:lpstr>Plaza</vt:lpstr>
      <vt:lpstr>PowerPoint Presentation</vt:lpstr>
      <vt:lpstr>План</vt:lpstr>
      <vt:lpstr>Стохастический ведущий край бегущей волны </vt:lpstr>
      <vt:lpstr>Чтобы найти V, нам нужно граничное условие</vt:lpstr>
      <vt:lpstr>Наилучший класс  (фронт волны)</vt:lpstr>
      <vt:lpstr>PowerPoint Presentation</vt:lpstr>
      <vt:lpstr>Случай 1: адаптация    Граничное условие для основной волны</vt:lpstr>
      <vt:lpstr>Скорость появления новых классов = скорости волны </vt:lpstr>
      <vt:lpstr>Предел быстрой адаптации</vt:lpstr>
      <vt:lpstr>Скорость волны: результат</vt:lpstr>
      <vt:lpstr>Метод итераций</vt:lpstr>
      <vt:lpstr>Сравнение разных методов</vt:lpstr>
      <vt:lpstr>Три интервала размера популяции</vt:lpstr>
      <vt:lpstr>Случай 2: Храповик Мюллера </vt:lpstr>
      <vt:lpstr>Oтвет для частоты замен без выгодных мутаций (храповик Мюллера)</vt:lpstr>
      <vt:lpstr>Ответ с учетом выгодных и невыгодных мутаций</vt:lpstr>
      <vt:lpstr>Абсолютная частота выгодных минус невыгодных замен имеет максимум по вероятности мутации </vt:lpstr>
      <vt:lpstr>Выводы</vt:lpstr>
      <vt:lpstr>Эволюция конкретных локусов</vt:lpstr>
      <vt:lpstr>Эксперименты по серийным пассажам</vt:lpstr>
      <vt:lpstr>Эволюция вируса в культуре</vt:lpstr>
      <vt:lpstr>Распределение выгодных аллелей по s</vt:lpstr>
      <vt:lpstr>Плотность распределения выгодных аллелей  </vt:lpstr>
      <vt:lpstr>Модель </vt:lpstr>
      <vt:lpstr>Результаты (выборка 100)  </vt:lpstr>
      <vt:lpstr>Ранние времена </vt:lpstr>
      <vt:lpstr>Долгие времена:  мутация очень важна</vt:lpstr>
      <vt:lpstr>PowerPoint Presentation</vt:lpstr>
      <vt:lpstr>Монте Карло</vt:lpstr>
      <vt:lpstr>Метод измерения si для каждого локуса i </vt:lpstr>
      <vt:lpstr>Выводы 2</vt:lpstr>
      <vt:lpstr>PowerPoint Presentation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971</cp:revision>
  <dcterms:created xsi:type="dcterms:W3CDTF">2017-09-05T00:08:04Z</dcterms:created>
  <dcterms:modified xsi:type="dcterms:W3CDTF">2024-11-10T06:15:19Z</dcterms:modified>
</cp:coreProperties>
</file>